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7102475" cy="9388475"/>
  <p:embeddedFontLst>
    <p:embeddedFont>
      <p:font typeface="Amarante" panose="020B0604020202020204" charset="0"/>
      <p:regular r:id="rId28"/>
    </p:embeddedFont>
    <p:embeddedFont>
      <p:font typeface="Cambria" panose="02040503050406030204" pitchFamily="18" charset="0"/>
      <p:regular r:id="rId29"/>
      <p:bold r:id="rId30"/>
      <p:italic r:id="rId31"/>
      <p:boldItalic r:id="rId32"/>
    </p:embeddedFont>
    <p:embeddedFont>
      <p:font typeface="Libre Baskerville" panose="020B0604020202020204" charset="0"/>
      <p:regular r:id="rId33"/>
      <p:bold r:id="rId34"/>
      <p: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F3E306-AFF0-4EAD-8C29-A24F58C416EF}">
  <a:tblStyle styleId="{47F3E306-AFF0-4EAD-8C29-A24F58C416E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0"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7" y="4459526"/>
            <a:ext cx="5681979" cy="4224813"/>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158467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What does it take to create a Plastics Recycling Program and ultimately increase the use of refillable water bottles</a:t>
            </a:r>
          </a:p>
        </p:txBody>
      </p:sp>
    </p:spTree>
    <p:extLst>
      <p:ext uri="{BB962C8B-B14F-4D97-AF65-F5344CB8AC3E}">
        <p14:creationId xmlns:p14="http://schemas.microsoft.com/office/powerpoint/2010/main" val="126129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76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4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146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226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888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3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02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998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3448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52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One plastic water bottle put in a landfill will be around until 2466!  </a:t>
            </a:r>
          </a:p>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We saw the need at RRA by observing plastic water bottles thrown away in the trash cans.  We decided to create a plastics recycling program but knew the only way for it to work was to </a:t>
            </a:r>
          </a:p>
          <a:p>
            <a:pPr marL="0" marR="0" lvl="0"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develop an Awareness Program to run along with it.  By doing this we felt students would began refilling reusable water bottles in our Water Fountain Refill Stations.  While our goal</a:t>
            </a:r>
          </a:p>
          <a:p>
            <a:pPr marL="0" marR="0" lvl="0"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was to get students, teachers and staff to recycle our ultimate goal was to help RRA understand that we needed to “reuse”.</a:t>
            </a:r>
          </a:p>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This would not only reduce the amount of plastic water bottles placed in landfills and save on natural resources used in manufacturing it would protect the earth and save money.</a:t>
            </a:r>
          </a:p>
        </p:txBody>
      </p:sp>
    </p:spTree>
    <p:extLst>
      <p:ext uri="{BB962C8B-B14F-4D97-AF65-F5344CB8AC3E}">
        <p14:creationId xmlns:p14="http://schemas.microsoft.com/office/powerpoint/2010/main" val="1351823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357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37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33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5551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423862" y="704850"/>
            <a:ext cx="62562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710247" y="4459526"/>
            <a:ext cx="5682000" cy="42249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4663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879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20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6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854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88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422275" y="704850"/>
            <a:ext cx="6257924"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710247" y="4459526"/>
            <a:ext cx="5681979" cy="4224813"/>
          </a:xfrm>
          <a:prstGeom prst="rect">
            <a:avLst/>
          </a:prstGeom>
          <a:noFill/>
          <a:ln>
            <a:noFill/>
          </a:ln>
        </p:spPr>
        <p:txBody>
          <a:bodyPr lIns="94200" tIns="94200" rIns="94200" bIns="94200"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We did it because we needed to know if people knew what </a:t>
            </a:r>
            <a:r>
              <a:rPr lang="en" sz="1100" b="0" i="0" u="none" strike="noStrike" cap="none">
                <a:solidFill>
                  <a:schemeClr val="dk1"/>
                </a:solidFill>
                <a:latin typeface="Noto Sans Symbols"/>
                <a:ea typeface="Noto Sans Symbols"/>
                <a:cs typeface="Noto Sans Symbols"/>
                <a:sym typeface="Noto Sans Symbols"/>
              </a:rPr>
              <a:t>recycling •♋•• </a:t>
            </a:r>
          </a:p>
        </p:txBody>
      </p:sp>
    </p:spTree>
    <p:extLst>
      <p:ext uri="{BB962C8B-B14F-4D97-AF65-F5344CB8AC3E}">
        <p14:creationId xmlns:p14="http://schemas.microsoft.com/office/powerpoint/2010/main" val="1115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84" name="Shape 84"/>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67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10247" y="4459526"/>
            <a:ext cx="5681979" cy="4224813"/>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423862" y="704850"/>
            <a:ext cx="6256336"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05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1"/>
            <a:ext cx="7772400" cy="1159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lvl="2" indent="0" algn="ctr">
              <a:spcBef>
                <a:spcPts val="0"/>
              </a:spcBef>
              <a:buClr>
                <a:schemeClr val="dk1"/>
              </a:buClr>
              <a:buFont typeface="Arial"/>
              <a:buNone/>
              <a:defRPr sz="4800" b="1">
                <a:solidFill>
                  <a:schemeClr val="dk1"/>
                </a:solidFill>
              </a:defRPr>
            </a:lvl3pPr>
            <a:lvl4pPr lvl="3" indent="0" algn="ctr">
              <a:spcBef>
                <a:spcPts val="0"/>
              </a:spcBef>
              <a:buClr>
                <a:schemeClr val="dk1"/>
              </a:buClr>
              <a:buFont typeface="Arial"/>
              <a:buNone/>
              <a:defRPr sz="4800" b="1">
                <a:solidFill>
                  <a:schemeClr val="dk1"/>
                </a:solidFill>
              </a:defRPr>
            </a:lvl4pPr>
            <a:lvl5pPr lvl="4" indent="0" algn="ctr">
              <a:spcBef>
                <a:spcPts val="0"/>
              </a:spcBef>
              <a:buClr>
                <a:schemeClr val="dk1"/>
              </a:buClr>
              <a:buFont typeface="Arial"/>
              <a:buNone/>
              <a:defRPr sz="4800" b="1">
                <a:solidFill>
                  <a:schemeClr val="dk1"/>
                </a:solidFill>
              </a:defRPr>
            </a:lvl5pPr>
            <a:lvl6pPr lvl="5" indent="0" algn="ctr">
              <a:spcBef>
                <a:spcPts val="0"/>
              </a:spcBef>
              <a:buClr>
                <a:schemeClr val="dk1"/>
              </a:buClr>
              <a:buFont typeface="Arial"/>
              <a:buNone/>
              <a:defRPr sz="4800" b="1">
                <a:solidFill>
                  <a:schemeClr val="dk1"/>
                </a:solidFill>
              </a:defRPr>
            </a:lvl6pPr>
            <a:lvl7pPr lvl="6" indent="0" algn="ctr">
              <a:spcBef>
                <a:spcPts val="0"/>
              </a:spcBef>
              <a:buClr>
                <a:schemeClr val="dk1"/>
              </a:buClr>
              <a:buFont typeface="Arial"/>
              <a:buNone/>
              <a:defRPr sz="4800" b="1">
                <a:solidFill>
                  <a:schemeClr val="dk1"/>
                </a:solidFill>
              </a:defRPr>
            </a:lvl7pPr>
            <a:lvl8pPr lvl="7" indent="0" algn="ctr">
              <a:spcBef>
                <a:spcPts val="0"/>
              </a:spcBef>
              <a:buClr>
                <a:schemeClr val="dk1"/>
              </a:buClr>
              <a:buFont typeface="Arial"/>
              <a:buNone/>
              <a:defRPr sz="4800" b="1">
                <a:solidFill>
                  <a:schemeClr val="dk1"/>
                </a:solidFill>
              </a:defRPr>
            </a:lvl8pPr>
            <a:lvl9pPr lvl="8" indent="0" algn="ctr">
              <a:spcBef>
                <a:spcPts val="0"/>
              </a:spcBef>
              <a:buClr>
                <a:schemeClr val="dk1"/>
              </a:buClr>
              <a:buFont typeface="Arial"/>
              <a:buNone/>
              <a:defRPr sz="4800" b="1">
                <a:solidFill>
                  <a:schemeClr val="dk1"/>
                </a:solidFill>
              </a:defRPr>
            </a:lvl9pPr>
          </a:lstStyle>
          <a:p>
            <a:endParaRPr/>
          </a:p>
        </p:txBody>
      </p:sp>
      <p:sp>
        <p:nvSpPr>
          <p:cNvPr id="11" name="Shape 11"/>
          <p:cNvSpPr txBox="1">
            <a:spLocks noGrp="1"/>
          </p:cNvSpPr>
          <p:nvPr>
            <p:ph type="subTitle" idx="1"/>
          </p:nvPr>
        </p:nvSpPr>
        <p:spPr>
          <a:xfrm>
            <a:off x="685800" y="2840052"/>
            <a:ext cx="7772400" cy="784737"/>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lvl="2" indent="0">
              <a:spcBef>
                <a:spcPts val="0"/>
              </a:spcBef>
              <a:buClr>
                <a:schemeClr val="dk1"/>
              </a:buClr>
              <a:buFont typeface="Arial"/>
              <a:buNone/>
              <a:defRPr sz="3600" b="1">
                <a:solidFill>
                  <a:schemeClr val="dk1"/>
                </a:solidFill>
              </a:defRPr>
            </a:lvl3pPr>
            <a:lvl4pPr lvl="3" indent="0">
              <a:spcBef>
                <a:spcPts val="0"/>
              </a:spcBef>
              <a:buClr>
                <a:schemeClr val="dk1"/>
              </a:buClr>
              <a:buFont typeface="Arial"/>
              <a:buNone/>
              <a:defRPr sz="3600" b="1">
                <a:solidFill>
                  <a:schemeClr val="dk1"/>
                </a:solidFill>
              </a:defRPr>
            </a:lvl4pPr>
            <a:lvl5pPr lvl="4" indent="0">
              <a:spcBef>
                <a:spcPts val="0"/>
              </a:spcBef>
              <a:buClr>
                <a:schemeClr val="dk1"/>
              </a:buClr>
              <a:buFont typeface="Arial"/>
              <a:buNone/>
              <a:defRPr sz="3600" b="1">
                <a:solidFill>
                  <a:schemeClr val="dk1"/>
                </a:solidFill>
              </a:defRPr>
            </a:lvl5pPr>
            <a:lvl6pPr lvl="5" indent="0">
              <a:spcBef>
                <a:spcPts val="0"/>
              </a:spcBef>
              <a:buClr>
                <a:schemeClr val="dk1"/>
              </a:buClr>
              <a:buFont typeface="Arial"/>
              <a:buNone/>
              <a:defRPr sz="3600" b="1">
                <a:solidFill>
                  <a:schemeClr val="dk1"/>
                </a:solidFill>
              </a:defRPr>
            </a:lvl6pPr>
            <a:lvl7pPr lvl="6" indent="0">
              <a:spcBef>
                <a:spcPts val="0"/>
              </a:spcBef>
              <a:buClr>
                <a:schemeClr val="dk1"/>
              </a:buClr>
              <a:buFont typeface="Arial"/>
              <a:buNone/>
              <a:defRPr sz="3600" b="1">
                <a:solidFill>
                  <a:schemeClr val="dk1"/>
                </a:solidFill>
              </a:defRPr>
            </a:lvl7pPr>
            <a:lvl8pPr lvl="7" indent="0">
              <a:spcBef>
                <a:spcPts val="0"/>
              </a:spcBef>
              <a:buClr>
                <a:schemeClr val="dk1"/>
              </a:buClr>
              <a:buFont typeface="Arial"/>
              <a:buNone/>
              <a:defRPr sz="3600" b="1">
                <a:solidFill>
                  <a:schemeClr val="dk1"/>
                </a:solidFill>
              </a:defRPr>
            </a:lvl8pPr>
            <a:lvl9pPr lvl="8" indent="0">
              <a:spcBef>
                <a:spcPts val="0"/>
              </a:spcBef>
              <a:buClr>
                <a:schemeClr val="dk1"/>
              </a:buClr>
              <a:buFont typeface="Arial"/>
              <a:buNone/>
              <a:defRPr sz="3600" b="1">
                <a:solidFill>
                  <a:schemeClr val="dk1"/>
                </a:solidFill>
              </a:defRPr>
            </a:lvl9pPr>
          </a:lstStyle>
          <a:p>
            <a:endParaRPr/>
          </a:p>
        </p:txBody>
      </p:sp>
      <p:sp>
        <p:nvSpPr>
          <p:cNvPr id="15" name="Shape 15"/>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lvl="2" indent="0">
              <a:spcBef>
                <a:spcPts val="0"/>
              </a:spcBef>
              <a:buClr>
                <a:schemeClr val="dk1"/>
              </a:buClr>
              <a:buFont typeface="Arial"/>
              <a:buNone/>
              <a:defRPr sz="3600" b="1">
                <a:solidFill>
                  <a:schemeClr val="dk1"/>
                </a:solidFill>
              </a:defRPr>
            </a:lvl3pPr>
            <a:lvl4pPr lvl="3" indent="0">
              <a:spcBef>
                <a:spcPts val="0"/>
              </a:spcBef>
              <a:buClr>
                <a:schemeClr val="dk1"/>
              </a:buClr>
              <a:buFont typeface="Arial"/>
              <a:buNone/>
              <a:defRPr sz="3600" b="1">
                <a:solidFill>
                  <a:schemeClr val="dk1"/>
                </a:solidFill>
              </a:defRPr>
            </a:lvl4pPr>
            <a:lvl5pPr lvl="4" indent="0">
              <a:spcBef>
                <a:spcPts val="0"/>
              </a:spcBef>
              <a:buClr>
                <a:schemeClr val="dk1"/>
              </a:buClr>
              <a:buFont typeface="Arial"/>
              <a:buNone/>
              <a:defRPr sz="3600" b="1">
                <a:solidFill>
                  <a:schemeClr val="dk1"/>
                </a:solidFill>
              </a:defRPr>
            </a:lvl5pPr>
            <a:lvl6pPr lvl="5" indent="0">
              <a:spcBef>
                <a:spcPts val="0"/>
              </a:spcBef>
              <a:buClr>
                <a:schemeClr val="dk1"/>
              </a:buClr>
              <a:buFont typeface="Arial"/>
              <a:buNone/>
              <a:defRPr sz="3600" b="1">
                <a:solidFill>
                  <a:schemeClr val="dk1"/>
                </a:solidFill>
              </a:defRPr>
            </a:lvl6pPr>
            <a:lvl7pPr lvl="6" indent="0">
              <a:spcBef>
                <a:spcPts val="0"/>
              </a:spcBef>
              <a:buClr>
                <a:schemeClr val="dk1"/>
              </a:buClr>
              <a:buFont typeface="Arial"/>
              <a:buNone/>
              <a:defRPr sz="3600" b="1">
                <a:solidFill>
                  <a:schemeClr val="dk1"/>
                </a:solidFill>
              </a:defRPr>
            </a:lvl7pPr>
            <a:lvl8pPr lvl="7" indent="0">
              <a:spcBef>
                <a:spcPts val="0"/>
              </a:spcBef>
              <a:buClr>
                <a:schemeClr val="dk1"/>
              </a:buClr>
              <a:buFont typeface="Arial"/>
              <a:buNone/>
              <a:defRPr sz="3600" b="1">
                <a:solidFill>
                  <a:schemeClr val="dk1"/>
                </a:solidFill>
              </a:defRPr>
            </a:lvl8pPr>
            <a:lvl9pPr lvl="8" indent="0">
              <a:spcBef>
                <a:spcPts val="0"/>
              </a:spcBef>
              <a:buClr>
                <a:schemeClr val="dk1"/>
              </a:buClr>
              <a:buFont typeface="Arial"/>
              <a:buNone/>
              <a:defRPr sz="3600" b="1">
                <a:solidFill>
                  <a:schemeClr val="dk1"/>
                </a:solidFill>
              </a:defRPr>
            </a:lvl9pPr>
          </a:lstStyle>
          <a:p>
            <a:endParaRPr/>
          </a:p>
        </p:txBody>
      </p:sp>
      <p:sp>
        <p:nvSpPr>
          <p:cNvPr id="19" name="Shape 19"/>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628650" y="4767262"/>
            <a:ext cx="2057400" cy="27384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028950" y="4767262"/>
            <a:ext cx="3086099" cy="27384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lvl="2" indent="0">
              <a:spcBef>
                <a:spcPts val="0"/>
              </a:spcBef>
              <a:buClr>
                <a:schemeClr val="dk1"/>
              </a:buClr>
              <a:buFont typeface="Arial"/>
              <a:buNone/>
              <a:defRPr sz="3600" b="1">
                <a:solidFill>
                  <a:schemeClr val="dk1"/>
                </a:solidFill>
              </a:defRPr>
            </a:lvl3pPr>
            <a:lvl4pPr lvl="3" indent="0">
              <a:spcBef>
                <a:spcPts val="0"/>
              </a:spcBef>
              <a:buClr>
                <a:schemeClr val="dk1"/>
              </a:buClr>
              <a:buFont typeface="Arial"/>
              <a:buNone/>
              <a:defRPr sz="3600" b="1">
                <a:solidFill>
                  <a:schemeClr val="dk1"/>
                </a:solidFill>
              </a:defRPr>
            </a:lvl4pPr>
            <a:lvl5pPr lvl="4" indent="0">
              <a:spcBef>
                <a:spcPts val="0"/>
              </a:spcBef>
              <a:buClr>
                <a:schemeClr val="dk1"/>
              </a:buClr>
              <a:buFont typeface="Arial"/>
              <a:buNone/>
              <a:defRPr sz="3600" b="1">
                <a:solidFill>
                  <a:schemeClr val="dk1"/>
                </a:solidFill>
              </a:defRPr>
            </a:lvl5pPr>
            <a:lvl6pPr lvl="5" indent="0">
              <a:spcBef>
                <a:spcPts val="0"/>
              </a:spcBef>
              <a:buClr>
                <a:schemeClr val="dk1"/>
              </a:buClr>
              <a:buFont typeface="Arial"/>
              <a:buNone/>
              <a:defRPr sz="3600" b="1">
                <a:solidFill>
                  <a:schemeClr val="dk1"/>
                </a:solidFill>
              </a:defRPr>
            </a:lvl6pPr>
            <a:lvl7pPr lvl="6" indent="0">
              <a:spcBef>
                <a:spcPts val="0"/>
              </a:spcBef>
              <a:buClr>
                <a:schemeClr val="dk1"/>
              </a:buClr>
              <a:buFont typeface="Arial"/>
              <a:buNone/>
              <a:defRPr sz="3600" b="1">
                <a:solidFill>
                  <a:schemeClr val="dk1"/>
                </a:solidFill>
              </a:defRPr>
            </a:lvl7pPr>
            <a:lvl8pPr lvl="7" indent="0">
              <a:spcBef>
                <a:spcPts val="0"/>
              </a:spcBef>
              <a:buClr>
                <a:schemeClr val="dk1"/>
              </a:buClr>
              <a:buFont typeface="Arial"/>
              <a:buNone/>
              <a:defRPr sz="3600" b="1">
                <a:solidFill>
                  <a:schemeClr val="dk1"/>
                </a:solidFill>
              </a:defRPr>
            </a:lvl8pPr>
            <a:lvl9pPr lvl="8" indent="0">
              <a:spcBef>
                <a:spcPts val="0"/>
              </a:spcBef>
              <a:buClr>
                <a:schemeClr val="dk1"/>
              </a:buClr>
              <a:buFont typeface="Arial"/>
              <a:buNone/>
              <a:defRPr sz="3600" b="1">
                <a:solidFill>
                  <a:schemeClr val="dk1"/>
                </a:solidFill>
              </a:defRPr>
            </a:lvl9pPr>
          </a:lstStyle>
          <a:p>
            <a:endParaRPr/>
          </a:p>
        </p:txBody>
      </p:sp>
      <p:sp>
        <p:nvSpPr>
          <p:cNvPr id="25" name="Shape 25"/>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692273" y="1200150"/>
            <a:ext cx="3994524" cy="372567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lvl="2" indent="0">
              <a:spcBef>
                <a:spcPts val="0"/>
              </a:spcBef>
              <a:buClr>
                <a:schemeClr val="dk1"/>
              </a:buClr>
              <a:buFont typeface="Arial"/>
              <a:buNone/>
              <a:defRPr sz="3600" b="1">
                <a:solidFill>
                  <a:schemeClr val="dk1"/>
                </a:solidFill>
              </a:defRPr>
            </a:lvl3pPr>
            <a:lvl4pPr lvl="3" indent="0">
              <a:spcBef>
                <a:spcPts val="0"/>
              </a:spcBef>
              <a:buClr>
                <a:schemeClr val="dk1"/>
              </a:buClr>
              <a:buFont typeface="Arial"/>
              <a:buNone/>
              <a:defRPr sz="3600" b="1">
                <a:solidFill>
                  <a:schemeClr val="dk1"/>
                </a:solidFill>
              </a:defRPr>
            </a:lvl4pPr>
            <a:lvl5pPr lvl="4" indent="0">
              <a:spcBef>
                <a:spcPts val="0"/>
              </a:spcBef>
              <a:buClr>
                <a:schemeClr val="dk1"/>
              </a:buClr>
              <a:buFont typeface="Arial"/>
              <a:buNone/>
              <a:defRPr sz="3600" b="1">
                <a:solidFill>
                  <a:schemeClr val="dk1"/>
                </a:solidFill>
              </a:defRPr>
            </a:lvl5pPr>
            <a:lvl6pPr lvl="5" indent="0">
              <a:spcBef>
                <a:spcPts val="0"/>
              </a:spcBef>
              <a:buClr>
                <a:schemeClr val="dk1"/>
              </a:buClr>
              <a:buFont typeface="Arial"/>
              <a:buNone/>
              <a:defRPr sz="3600" b="1">
                <a:solidFill>
                  <a:schemeClr val="dk1"/>
                </a:solidFill>
              </a:defRPr>
            </a:lvl6pPr>
            <a:lvl7pPr lvl="6" indent="0">
              <a:spcBef>
                <a:spcPts val="0"/>
              </a:spcBef>
              <a:buClr>
                <a:schemeClr val="dk1"/>
              </a:buClr>
              <a:buFont typeface="Arial"/>
              <a:buNone/>
              <a:defRPr sz="3600" b="1">
                <a:solidFill>
                  <a:schemeClr val="dk1"/>
                </a:solidFill>
              </a:defRPr>
            </a:lvl7pPr>
            <a:lvl8pPr lvl="7" indent="0">
              <a:spcBef>
                <a:spcPts val="0"/>
              </a:spcBef>
              <a:buClr>
                <a:schemeClr val="dk1"/>
              </a:buClr>
              <a:buFont typeface="Arial"/>
              <a:buNone/>
              <a:defRPr sz="3600" b="1">
                <a:solidFill>
                  <a:schemeClr val="dk1"/>
                </a:solidFill>
              </a:defRPr>
            </a:lvl8pPr>
            <a:lvl9pPr lvl="8" indent="0">
              <a:spcBef>
                <a:spcPts val="0"/>
              </a:spcBef>
              <a:buClr>
                <a:schemeClr val="dk1"/>
              </a:buClr>
              <a:buFont typeface="Arial"/>
              <a:buNone/>
              <a:defRPr sz="3600" b="1">
                <a:solidFill>
                  <a:schemeClr val="dk1"/>
                </a:solidFill>
              </a:defRPr>
            </a:lvl9pPr>
          </a:lstStyle>
          <a:p>
            <a:endParaRPr/>
          </a:p>
        </p:txBody>
      </p:sp>
      <p:sp>
        <p:nvSpPr>
          <p:cNvPr id="30" name="Shape 30"/>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4406308"/>
            <a:ext cx="8229600" cy="519520"/>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
        <p:nvSpPr>
          <p:cNvPr id="35" name="Shape 35"/>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lvl="2" indent="0">
              <a:spcBef>
                <a:spcPts val="0"/>
              </a:spcBef>
              <a:buClr>
                <a:schemeClr val="dk1"/>
              </a:buClr>
              <a:buFont typeface="Arial"/>
              <a:buNone/>
              <a:defRPr sz="3600" b="1">
                <a:solidFill>
                  <a:schemeClr val="dk1"/>
                </a:solidFill>
              </a:defRPr>
            </a:lvl3pPr>
            <a:lvl4pPr lvl="3" indent="0">
              <a:spcBef>
                <a:spcPts val="0"/>
              </a:spcBef>
              <a:buClr>
                <a:schemeClr val="dk1"/>
              </a:buClr>
              <a:buFont typeface="Arial"/>
              <a:buNone/>
              <a:defRPr sz="3600" b="1">
                <a:solidFill>
                  <a:schemeClr val="dk1"/>
                </a:solidFill>
              </a:defRPr>
            </a:lvl4pPr>
            <a:lvl5pPr lvl="4" indent="0">
              <a:spcBef>
                <a:spcPts val="0"/>
              </a:spcBef>
              <a:buClr>
                <a:schemeClr val="dk1"/>
              </a:buClr>
              <a:buFont typeface="Arial"/>
              <a:buNone/>
              <a:defRPr sz="3600" b="1">
                <a:solidFill>
                  <a:schemeClr val="dk1"/>
                </a:solidFill>
              </a:defRPr>
            </a:lvl5pPr>
            <a:lvl6pPr lvl="5" indent="0">
              <a:spcBef>
                <a:spcPts val="0"/>
              </a:spcBef>
              <a:buClr>
                <a:schemeClr val="dk1"/>
              </a:buClr>
              <a:buFont typeface="Arial"/>
              <a:buNone/>
              <a:defRPr sz="3600" b="1">
                <a:solidFill>
                  <a:schemeClr val="dk1"/>
                </a:solidFill>
              </a:defRPr>
            </a:lvl6pPr>
            <a:lvl7pPr lvl="6" indent="0">
              <a:spcBef>
                <a:spcPts val="0"/>
              </a:spcBef>
              <a:buClr>
                <a:schemeClr val="dk1"/>
              </a:buClr>
              <a:buFont typeface="Arial"/>
              <a:buNone/>
              <a:defRPr sz="3600" b="1">
                <a:solidFill>
                  <a:schemeClr val="dk1"/>
                </a:solidFill>
              </a:defRPr>
            </a:lvl7pPr>
            <a:lvl8pPr lvl="7" indent="0">
              <a:spcBef>
                <a:spcPts val="0"/>
              </a:spcBef>
              <a:buClr>
                <a:schemeClr val="dk1"/>
              </a:buClr>
              <a:buFont typeface="Arial"/>
              <a:buNone/>
              <a:defRPr sz="3600" b="1">
                <a:solidFill>
                  <a:schemeClr val="dk1"/>
                </a:solidFill>
              </a:defRPr>
            </a:lvl8pPr>
            <a:lvl9pPr lvl="8" indent="0">
              <a:spcBef>
                <a:spcPts val="0"/>
              </a:spcBef>
              <a:buClr>
                <a:schemeClr val="dk1"/>
              </a:buClr>
              <a:buFont typeface="Arial"/>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eachertube.com/video/ecybermission-2016-41283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teachertube.com/video/river-ridge-recycle-campaign-412803"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onegreenplanet.org/" TargetMode="External"/><Relationship Id="rId13" Type="http://schemas.openxmlformats.org/officeDocument/2006/relationships/hyperlink" Target="https://wiltoday.wordpress.com/" TargetMode="External"/><Relationship Id="rId3" Type="http://schemas.openxmlformats.org/officeDocument/2006/relationships/hyperlink" Target="https://www.banthebottle.net/" TargetMode="External"/><Relationship Id="rId7" Type="http://schemas.openxmlformats.org/officeDocument/2006/relationships/hyperlink" Target="http://kids.nationalgeographic.com/" TargetMode="External"/><Relationship Id="rId12" Type="http://schemas.openxmlformats.org/officeDocument/2006/relationships/hyperlink" Target="http://www.treehugger.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ufdc.ufl.edu/UF00028422/00056" TargetMode="External"/><Relationship Id="rId11" Type="http://schemas.openxmlformats.org/officeDocument/2006/relationships/hyperlink" Target="http://www.blufftonsun.com/shriners-hospital-extends-clinical-reach-into-bluffton-cms-288" TargetMode="External"/><Relationship Id="rId5" Type="http://schemas.openxmlformats.org/officeDocument/2006/relationships/hyperlink" Target="http://www.publix.com/locations/1205-buckwalter-place" TargetMode="External"/><Relationship Id="rId10" Type="http://schemas.openxmlformats.org/officeDocument/2006/relationships/hyperlink" Target="http://www.prattindustries.com/" TargetMode="External"/><Relationship Id="rId4" Type="http://schemas.openxmlformats.org/officeDocument/2006/relationships/hyperlink" Target="http://www.scdhec.gov/HomeAndEnvironment/Recycling/WheretoRecycleLocally/beaufort/" TargetMode="External"/><Relationship Id="rId9" Type="http://schemas.openxmlformats.org/officeDocument/2006/relationships/hyperlink" Target="http://davidlavery.net/Collected_Works/Essays/On%20Time-Laps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1050058" y="1331294"/>
            <a:ext cx="7098125" cy="162901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marante"/>
              <a:buNone/>
            </a:pPr>
            <a:r>
              <a:rPr lang="en" sz="3600" b="1" i="0" u="none" strike="noStrike" cap="none">
                <a:solidFill>
                  <a:schemeClr val="dk1"/>
                </a:solidFill>
                <a:latin typeface="Amarante"/>
                <a:ea typeface="Amarante"/>
                <a:cs typeface="Amarante"/>
                <a:sym typeface="Amarante"/>
              </a:rPr>
              <a:t>Waste Not, Want Not</a:t>
            </a:r>
            <a:br>
              <a:rPr lang="en" sz="3600" b="1" i="0" u="none" strike="noStrike" cap="none">
                <a:solidFill>
                  <a:schemeClr val="dk1"/>
                </a:solidFill>
                <a:latin typeface="Amarante"/>
                <a:ea typeface="Amarante"/>
                <a:cs typeface="Amarante"/>
                <a:sym typeface="Amarante"/>
              </a:rPr>
            </a:br>
            <a:r>
              <a:rPr lang="en" sz="1050" b="0" i="1" u="none" strike="noStrike" cap="none">
                <a:solidFill>
                  <a:schemeClr val="dk1"/>
                </a:solidFill>
                <a:latin typeface="Arial"/>
                <a:ea typeface="Arial"/>
                <a:cs typeface="Arial"/>
                <a:sym typeface="Arial"/>
              </a:rPr>
              <a:t>What it takes to effectively create an affective Plastics Recycling Program in your school ultimately increasing the use of refillable water bottles.</a:t>
            </a:r>
          </a:p>
        </p:txBody>
      </p:sp>
      <p:sp>
        <p:nvSpPr>
          <p:cNvPr id="41" name="Shape 41"/>
          <p:cNvSpPr txBox="1">
            <a:spLocks noGrp="1"/>
          </p:cNvSpPr>
          <p:nvPr>
            <p:ph type="subTitle" idx="1"/>
          </p:nvPr>
        </p:nvSpPr>
        <p:spPr>
          <a:xfrm>
            <a:off x="3463871" y="4128216"/>
            <a:ext cx="5274438" cy="645262"/>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400" b="0" i="0" u="none" strike="noStrike" cap="none">
                <a:solidFill>
                  <a:schemeClr val="dk2"/>
                </a:solidFill>
                <a:latin typeface="Arial"/>
                <a:ea typeface="Arial"/>
                <a:cs typeface="Arial"/>
                <a:sym typeface="Arial"/>
              </a:rPr>
              <a:t>Plastic Team:  Mac Noyes, Caitlyn Skalla and Lauren Cleveland</a:t>
            </a:r>
          </a:p>
          <a:p>
            <a:pPr marL="0" marR="0" lvl="0" indent="0" algn="ctr" rtl="0">
              <a:lnSpc>
                <a:spcPct val="100000"/>
              </a:lnSpc>
              <a:spcBef>
                <a:spcPts val="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
        <p:nvSpPr>
          <p:cNvPr id="42" name="Shape 42"/>
          <p:cNvSpPr txBox="1"/>
          <p:nvPr/>
        </p:nvSpPr>
        <p:spPr>
          <a:xfrm>
            <a:off x="937646" y="1534332"/>
            <a:ext cx="7322949" cy="1728061"/>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2045775" y="1228551"/>
            <a:ext cx="2908569" cy="476655"/>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2000" b="1" i="0" u="none" strike="noStrike" cap="none">
                <a:solidFill>
                  <a:srgbClr val="7030A0"/>
                </a:solidFill>
                <a:latin typeface="Arial"/>
                <a:ea typeface="Arial"/>
                <a:cs typeface="Arial"/>
                <a:sym typeface="Arial"/>
              </a:rPr>
              <a:t>RAIDER CHALLENGE</a:t>
            </a:r>
          </a:p>
        </p:txBody>
      </p:sp>
      <p:sp>
        <p:nvSpPr>
          <p:cNvPr id="115" name="Shape 115"/>
          <p:cNvSpPr/>
          <p:nvPr/>
        </p:nvSpPr>
        <p:spPr>
          <a:xfrm>
            <a:off x="1197408" y="1810099"/>
            <a:ext cx="4572000" cy="738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95454"/>
              <a:buFont typeface="Noto Sans Symbols"/>
              <a:buChar char="✓"/>
            </a:pPr>
            <a:r>
              <a:rPr lang="en" sz="1050" b="0" i="0" u="none" strike="noStrike" cap="none">
                <a:solidFill>
                  <a:srgbClr val="7030A0"/>
                </a:solidFill>
                <a:latin typeface="Arial"/>
                <a:ea typeface="Arial"/>
                <a:cs typeface="Arial"/>
                <a:sym typeface="Arial"/>
              </a:rPr>
              <a:t>Join us for the 1</a:t>
            </a:r>
            <a:r>
              <a:rPr lang="en" sz="1050" b="0" i="0" u="none" strike="noStrike" cap="none" baseline="30000">
                <a:solidFill>
                  <a:srgbClr val="7030A0"/>
                </a:solidFill>
                <a:latin typeface="Arial"/>
                <a:ea typeface="Arial"/>
                <a:cs typeface="Arial"/>
                <a:sym typeface="Arial"/>
              </a:rPr>
              <a:t>st</a:t>
            </a:r>
            <a:r>
              <a:rPr lang="en" sz="1050" b="0" i="0" u="none" strike="noStrike" cap="none">
                <a:solidFill>
                  <a:srgbClr val="7030A0"/>
                </a:solidFill>
                <a:latin typeface="Arial"/>
                <a:ea typeface="Arial"/>
                <a:cs typeface="Arial"/>
                <a:sym typeface="Arial"/>
              </a:rPr>
              <a:t> RRA Campus and Bluffton Parkway Cleanup </a:t>
            </a:r>
          </a:p>
          <a:p>
            <a:pPr marL="0" marR="0" lvl="0" indent="0" algn="ctr" rtl="0">
              <a:lnSpc>
                <a:spcPct val="100000"/>
              </a:lnSpc>
              <a:spcBef>
                <a:spcPts val="0"/>
              </a:spcBef>
              <a:spcAft>
                <a:spcPts val="0"/>
              </a:spcAft>
              <a:buClr>
                <a:srgbClr val="92D050"/>
              </a:buClr>
              <a:buSzPct val="25000"/>
              <a:buFont typeface="Arial"/>
              <a:buNone/>
            </a:pPr>
            <a:r>
              <a:rPr lang="en" sz="1050" b="0" i="0" u="none" strike="noStrike" cap="none">
                <a:solidFill>
                  <a:srgbClr val="92D050"/>
                </a:solidFill>
                <a:latin typeface="Arial"/>
                <a:ea typeface="Arial"/>
                <a:cs typeface="Arial"/>
                <a:sym typeface="Arial"/>
              </a:rPr>
              <a:t>Saturday, November 14</a:t>
            </a:r>
            <a:r>
              <a:rPr lang="en" sz="1050" b="0" i="0" u="none" strike="noStrike" cap="none" baseline="30000">
                <a:solidFill>
                  <a:srgbClr val="92D050"/>
                </a:solidFill>
                <a:latin typeface="Arial"/>
                <a:ea typeface="Arial"/>
                <a:cs typeface="Arial"/>
                <a:sym typeface="Arial"/>
              </a:rPr>
              <a:t>th</a:t>
            </a:r>
            <a:r>
              <a:rPr lang="en" sz="1050" b="0" i="0" u="none" strike="noStrike" cap="none">
                <a:solidFill>
                  <a:srgbClr val="92D050"/>
                </a:solidFill>
                <a:latin typeface="Arial"/>
                <a:ea typeface="Arial"/>
                <a:cs typeface="Arial"/>
                <a:sym typeface="Arial"/>
              </a:rPr>
              <a:t> from 1p to 3p</a:t>
            </a:r>
          </a:p>
          <a:p>
            <a:pPr marL="0" marR="0" lvl="0" indent="0" algn="ctr" rtl="0">
              <a:lnSpc>
                <a:spcPct val="100000"/>
              </a:lnSpc>
              <a:spcBef>
                <a:spcPts val="0"/>
              </a:spcBef>
              <a:spcAft>
                <a:spcPts val="0"/>
              </a:spcAft>
              <a:buClr>
                <a:srgbClr val="7030A0"/>
              </a:buClr>
              <a:buSzPct val="95454"/>
              <a:buFont typeface="Noto Sans Symbols"/>
              <a:buChar char="✓"/>
            </a:pPr>
            <a:r>
              <a:rPr lang="en" sz="1050" b="0" i="0" u="none" strike="noStrike" cap="none">
                <a:solidFill>
                  <a:srgbClr val="7030A0"/>
                </a:solidFill>
                <a:latin typeface="Arial"/>
                <a:ea typeface="Arial"/>
                <a:cs typeface="Arial"/>
                <a:sym typeface="Arial"/>
              </a:rPr>
              <a:t>Be mindful…..</a:t>
            </a:r>
            <a:r>
              <a:rPr lang="en" sz="1050" b="0" i="0" u="none" strike="noStrike" cap="none">
                <a:solidFill>
                  <a:srgbClr val="92D050"/>
                </a:solidFill>
                <a:latin typeface="Arial"/>
                <a:ea typeface="Arial"/>
                <a:cs typeface="Arial"/>
                <a:sym typeface="Arial"/>
              </a:rPr>
              <a:t>Please Reduce, Reuse &amp; Recycle</a:t>
            </a:r>
          </a:p>
          <a:p>
            <a:pPr marL="342900" marR="0" lvl="1" indent="0" algn="ctr" rtl="0">
              <a:lnSpc>
                <a:spcPct val="100000"/>
              </a:lnSpc>
              <a:spcBef>
                <a:spcPts val="0"/>
              </a:spcBef>
              <a:spcAft>
                <a:spcPts val="0"/>
              </a:spcAft>
              <a:buClr>
                <a:srgbClr val="000000"/>
              </a:buClr>
              <a:buSzPct val="25000"/>
              <a:buFont typeface="Arial"/>
              <a:buNone/>
            </a:pPr>
            <a:r>
              <a:rPr lang="en" sz="1050" b="0" i="0" u="none" strike="noStrike" cap="none">
                <a:solidFill>
                  <a:srgbClr val="000000"/>
                </a:solidFill>
                <a:latin typeface="Arial"/>
                <a:ea typeface="Arial"/>
                <a:cs typeface="Arial"/>
                <a:sym typeface="Arial"/>
              </a:rPr>
              <a:t>  </a:t>
            </a:r>
          </a:p>
        </p:txBody>
      </p:sp>
      <p:sp>
        <p:nvSpPr>
          <p:cNvPr id="116" name="Shape 116"/>
          <p:cNvSpPr txBox="1"/>
          <p:nvPr/>
        </p:nvSpPr>
        <p:spPr>
          <a:xfrm>
            <a:off x="692664" y="796310"/>
            <a:ext cx="865761" cy="307777"/>
          </a:xfrm>
          <a:prstGeom prst="rect">
            <a:avLst/>
          </a:prstGeom>
          <a:noFill/>
          <a:ln w="1905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Slide #3</a:t>
            </a:r>
          </a:p>
        </p:txBody>
      </p:sp>
      <p:sp>
        <p:nvSpPr>
          <p:cNvPr id="117" name="Shape 117"/>
          <p:cNvSpPr txBox="1"/>
          <p:nvPr/>
        </p:nvSpPr>
        <p:spPr>
          <a:xfrm>
            <a:off x="1805335" y="3253841"/>
            <a:ext cx="3778093" cy="164397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marante"/>
              <a:buNone/>
            </a:pPr>
            <a:r>
              <a:rPr lang="en" sz="2700" b="1" i="0" u="none" strike="noStrike" cap="none">
                <a:solidFill>
                  <a:srgbClr val="7030A0"/>
                </a:solidFill>
                <a:latin typeface="Amarante"/>
                <a:ea typeface="Amarante"/>
                <a:cs typeface="Amarante"/>
                <a:sym typeface="Amarante"/>
              </a:rPr>
              <a:t>River ridge raiders</a:t>
            </a:r>
            <a:r>
              <a:rPr lang="en" sz="4050" b="1" i="0" u="none" strike="noStrike" cap="none">
                <a:solidFill>
                  <a:srgbClr val="7030A0"/>
                </a:solidFill>
                <a:latin typeface="Amarante"/>
                <a:ea typeface="Amarante"/>
                <a:cs typeface="Amarante"/>
                <a:sym typeface="Amarante"/>
              </a:rPr>
              <a:t/>
            </a:r>
            <a:br>
              <a:rPr lang="en" sz="4050" b="1" i="0" u="none" strike="noStrike" cap="none">
                <a:solidFill>
                  <a:srgbClr val="7030A0"/>
                </a:solidFill>
                <a:latin typeface="Amarante"/>
                <a:ea typeface="Amarante"/>
                <a:cs typeface="Amarante"/>
                <a:sym typeface="Amarante"/>
              </a:rPr>
            </a:br>
            <a:r>
              <a:rPr lang="en" sz="2700" b="1" i="0" u="none" strike="noStrike" cap="none">
                <a:solidFill>
                  <a:schemeClr val="dk1"/>
                </a:solidFill>
                <a:latin typeface="Amarante"/>
                <a:ea typeface="Amarante"/>
                <a:cs typeface="Amarante"/>
                <a:sym typeface="Amarante"/>
              </a:rPr>
              <a:t>your</a:t>
            </a:r>
            <a:r>
              <a:rPr lang="en" sz="4050" b="1" i="0" u="none" strike="noStrike" cap="none">
                <a:solidFill>
                  <a:schemeClr val="dk1"/>
                </a:solidFill>
                <a:latin typeface="Amarante"/>
                <a:ea typeface="Amarante"/>
                <a:cs typeface="Amarante"/>
                <a:sym typeface="Amarante"/>
              </a:rPr>
              <a:t> </a:t>
            </a:r>
            <a:r>
              <a:rPr lang="en" sz="2700" b="1" i="0" u="none" strike="noStrike" cap="none">
                <a:solidFill>
                  <a:schemeClr val="dk1"/>
                </a:solidFill>
                <a:latin typeface="Amarante"/>
                <a:ea typeface="Amarante"/>
                <a:cs typeface="Amarante"/>
                <a:sym typeface="Amarante"/>
              </a:rPr>
              <a:t>mission</a:t>
            </a:r>
            <a:r>
              <a:rPr lang="en" sz="4050" b="1" i="0" u="none" strike="noStrike" cap="none">
                <a:solidFill>
                  <a:schemeClr val="dk1"/>
                </a:solidFill>
                <a:latin typeface="Amarante"/>
                <a:ea typeface="Amarante"/>
                <a:cs typeface="Amarante"/>
                <a:sym typeface="Amarante"/>
              </a:rPr>
              <a:t/>
            </a:r>
            <a:br>
              <a:rPr lang="en" sz="4050" b="1" i="0" u="none" strike="noStrike" cap="none">
                <a:solidFill>
                  <a:schemeClr val="dk1"/>
                </a:solidFill>
                <a:latin typeface="Amarante"/>
                <a:ea typeface="Amarante"/>
                <a:cs typeface="Amarante"/>
                <a:sym typeface="Amarante"/>
              </a:rPr>
            </a:br>
            <a:r>
              <a:rPr lang="en" sz="1600" b="1" i="0" u="none" strike="noStrike" cap="none">
                <a:solidFill>
                  <a:srgbClr val="92D050"/>
                </a:solidFill>
                <a:latin typeface="Amarante"/>
                <a:ea typeface="Amarante"/>
                <a:cs typeface="Amarante"/>
                <a:sym typeface="Amarante"/>
              </a:rPr>
              <a:t>REDUCE, REUSE &amp; RECYCLE</a:t>
            </a:r>
          </a:p>
        </p:txBody>
      </p:sp>
      <p:sp>
        <p:nvSpPr>
          <p:cNvPr id="118" name="Shape 118"/>
          <p:cNvSpPr txBox="1"/>
          <p:nvPr/>
        </p:nvSpPr>
        <p:spPr>
          <a:xfrm>
            <a:off x="692664" y="2961432"/>
            <a:ext cx="865761" cy="307777"/>
          </a:xfrm>
          <a:prstGeom prst="rect">
            <a:avLst/>
          </a:prstGeom>
          <a:noFill/>
          <a:ln w="1905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Slide #4</a:t>
            </a:r>
          </a:p>
        </p:txBody>
      </p:sp>
      <p:sp>
        <p:nvSpPr>
          <p:cNvPr id="119" name="Shape 119"/>
          <p:cNvSpPr txBox="1"/>
          <p:nvPr/>
        </p:nvSpPr>
        <p:spPr>
          <a:xfrm>
            <a:off x="1558425" y="184918"/>
            <a:ext cx="5783486" cy="338554"/>
          </a:xfrm>
          <a:prstGeom prst="rect">
            <a:avLst/>
          </a:prstGeom>
          <a:no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Arial"/>
              <a:buNone/>
            </a:pPr>
            <a:r>
              <a:rPr lang="en" sz="1600" b="1" i="0" u="none" strike="noStrike" cap="none">
                <a:solidFill>
                  <a:srgbClr val="00B050"/>
                </a:solidFill>
                <a:latin typeface="Arial"/>
                <a:ea typeface="Arial"/>
                <a:cs typeface="Arial"/>
                <a:sym typeface="Arial"/>
              </a:rPr>
              <a:t>EDUCATIONAL SKIT SAMPLE SCRIPT </a:t>
            </a:r>
            <a:r>
              <a:rPr lang="en" sz="1100" b="1" i="0" u="none" strike="noStrike" cap="none">
                <a:solidFill>
                  <a:srgbClr val="00B050"/>
                </a:solidFill>
                <a:latin typeface="Arial"/>
                <a:ea typeface="Arial"/>
                <a:cs typeface="Arial"/>
                <a:sym typeface="Arial"/>
              </a:rPr>
              <a:t>(Page 2)</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59923" y="184826"/>
            <a:ext cx="8229600" cy="54766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000" b="1" i="0" u="none" strike="noStrike" cap="none">
                <a:solidFill>
                  <a:schemeClr val="dk1"/>
                </a:solidFill>
                <a:latin typeface="Arial"/>
                <a:ea typeface="Arial"/>
                <a:cs typeface="Arial"/>
                <a:sym typeface="Arial"/>
              </a:rPr>
              <a:t>MATERIALS NEEDED FOR CLASSROOM RECYCLE CENTER</a:t>
            </a:r>
          </a:p>
        </p:txBody>
      </p:sp>
      <p:sp>
        <p:nvSpPr>
          <p:cNvPr id="125" name="Shape 125"/>
          <p:cNvSpPr txBox="1">
            <a:spLocks noGrp="1"/>
          </p:cNvSpPr>
          <p:nvPr>
            <p:ph type="body" idx="1"/>
          </p:nvPr>
        </p:nvSpPr>
        <p:spPr>
          <a:xfrm>
            <a:off x="457200" y="1200150"/>
            <a:ext cx="8229600" cy="181426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400" b="0" i="1" u="none" strike="noStrike" cap="none">
                <a:solidFill>
                  <a:srgbClr val="00B050"/>
                </a:solidFill>
                <a:latin typeface="Arial"/>
                <a:ea typeface="Arial"/>
                <a:cs typeface="Arial"/>
                <a:sym typeface="Arial"/>
              </a:rPr>
              <a:t>*Note:  Before beginning this project make sure you look around for reusable containers.  These materials will provide 2 bins (1 for plastic and 1 for paper) for 15 classroom recycle centers.</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30 Milk Crates (Reused from the Cafeteria)</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60 Pieces of White Card Stock</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Paper Cutter</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Printer</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pic>
        <p:nvPicPr>
          <p:cNvPr id="126" name="Shape 126"/>
          <p:cNvPicPr preferRelativeResize="0"/>
          <p:nvPr/>
        </p:nvPicPr>
        <p:blipFill rotWithShape="1">
          <a:blip r:embed="rId3">
            <a:alphaModFix/>
          </a:blip>
          <a:srcRect/>
          <a:stretch/>
        </p:blipFill>
        <p:spPr>
          <a:xfrm>
            <a:off x="5734396" y="3283432"/>
            <a:ext cx="2855126" cy="1603650"/>
          </a:xfrm>
          <a:prstGeom prst="rect">
            <a:avLst/>
          </a:prstGeom>
          <a:noFill/>
          <a:ln w="38100" cap="flat" cmpd="sng">
            <a:solidFill>
              <a:srgbClr val="7030A0"/>
            </a:solidFill>
            <a:prstDash val="solid"/>
            <a:round/>
            <a:headEnd type="none" w="med" len="med"/>
            <a:tailEnd type="none" w="med" len="med"/>
          </a:ln>
        </p:spPr>
      </p:pic>
      <p:sp>
        <p:nvSpPr>
          <p:cNvPr id="127" name="Shape 127"/>
          <p:cNvSpPr txBox="1"/>
          <p:nvPr/>
        </p:nvSpPr>
        <p:spPr>
          <a:xfrm>
            <a:off x="5798108" y="2883616"/>
            <a:ext cx="2727701" cy="2616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100" b="0" i="0" u="none" strike="noStrike" cap="none">
                <a:solidFill>
                  <a:srgbClr val="000000"/>
                </a:solidFill>
                <a:latin typeface="Arial"/>
                <a:ea typeface="Arial"/>
                <a:cs typeface="Arial"/>
                <a:sym typeface="Arial"/>
              </a:rPr>
              <a:t>Completed Classroom Recycling Center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b="1" i="0" u="none" strike="noStrike" cap="none">
                <a:solidFill>
                  <a:srgbClr val="00B050"/>
                </a:solidFill>
                <a:latin typeface="Arial"/>
                <a:ea typeface="Arial"/>
                <a:cs typeface="Arial"/>
                <a:sym typeface="Arial"/>
              </a:rPr>
              <a:t>MATERIALS FOR </a:t>
            </a:r>
            <a:br>
              <a:rPr lang="en" sz="2400" b="1" i="0" u="none" strike="noStrike" cap="none">
                <a:solidFill>
                  <a:srgbClr val="00B050"/>
                </a:solidFill>
                <a:latin typeface="Arial"/>
                <a:ea typeface="Arial"/>
                <a:cs typeface="Arial"/>
                <a:sym typeface="Arial"/>
              </a:rPr>
            </a:br>
            <a:r>
              <a:rPr lang="en" sz="2400" b="1" i="0" u="none" strike="noStrike" cap="none">
                <a:solidFill>
                  <a:srgbClr val="00B050"/>
                </a:solidFill>
                <a:latin typeface="Arial"/>
                <a:ea typeface="Arial"/>
                <a:cs typeface="Arial"/>
                <a:sym typeface="Arial"/>
              </a:rPr>
              <a:t>COMMON AREA RECYCLING CENTER </a:t>
            </a:r>
          </a:p>
        </p:txBody>
      </p:sp>
      <p:pic>
        <p:nvPicPr>
          <p:cNvPr id="133" name="Shape 133"/>
          <p:cNvPicPr preferRelativeResize="0"/>
          <p:nvPr/>
        </p:nvPicPr>
        <p:blipFill rotWithShape="1">
          <a:blip r:embed="rId3">
            <a:alphaModFix/>
          </a:blip>
          <a:srcRect/>
          <a:stretch/>
        </p:blipFill>
        <p:spPr>
          <a:xfrm>
            <a:off x="6214819" y="3981421"/>
            <a:ext cx="1286359" cy="932781"/>
          </a:xfrm>
          <a:prstGeom prst="rect">
            <a:avLst/>
          </a:prstGeom>
          <a:noFill/>
          <a:ln w="38100" cap="flat" cmpd="sng">
            <a:solidFill>
              <a:srgbClr val="7030A0"/>
            </a:solidFill>
            <a:prstDash val="solid"/>
            <a:round/>
            <a:headEnd type="none" w="med" len="med"/>
            <a:tailEnd type="none" w="med" len="med"/>
          </a:ln>
        </p:spPr>
      </p:pic>
      <p:pic>
        <p:nvPicPr>
          <p:cNvPr id="134" name="Shape 134"/>
          <p:cNvPicPr preferRelativeResize="0"/>
          <p:nvPr/>
        </p:nvPicPr>
        <p:blipFill rotWithShape="1">
          <a:blip r:embed="rId4">
            <a:alphaModFix/>
          </a:blip>
          <a:srcRect/>
          <a:stretch/>
        </p:blipFill>
        <p:spPr>
          <a:xfrm>
            <a:off x="2428911" y="3981421"/>
            <a:ext cx="1259680" cy="932781"/>
          </a:xfrm>
          <a:prstGeom prst="rect">
            <a:avLst/>
          </a:prstGeom>
          <a:noFill/>
          <a:ln w="38100" cap="flat" cmpd="sng">
            <a:solidFill>
              <a:srgbClr val="7030A0"/>
            </a:solidFill>
            <a:prstDash val="solid"/>
            <a:round/>
            <a:headEnd type="none" w="med" len="med"/>
            <a:tailEnd type="none" w="med" len="med"/>
          </a:ln>
        </p:spPr>
      </p:pic>
      <p:sp>
        <p:nvSpPr>
          <p:cNvPr id="135" name="Shape 135"/>
          <p:cNvSpPr txBox="1"/>
          <p:nvPr/>
        </p:nvSpPr>
        <p:spPr>
          <a:xfrm>
            <a:off x="457200" y="1239863"/>
            <a:ext cx="7973877" cy="22467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(4) 2x2 Pine Boards (8’ Long)</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(1) ¼” 4x8 Sheet of Plywood</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(2) 8’ Furring Strips</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(2) 8’ Pieces of ½” Corner Trim</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(40) Wood Screws</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(20) Finishing Nails</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(4) Cans of Green Spray Paint</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(1) Quart of Purple Paint</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12’ of Rubber Tubing</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Labels:  (28) Juice Pouches, (3) Sheets of Cardstock</a:t>
            </a:r>
          </a:p>
        </p:txBody>
      </p:sp>
      <p:sp>
        <p:nvSpPr>
          <p:cNvPr id="136" name="Shape 136"/>
          <p:cNvSpPr txBox="1"/>
          <p:nvPr/>
        </p:nvSpPr>
        <p:spPr>
          <a:xfrm>
            <a:off x="2128856" y="3554212"/>
            <a:ext cx="1859794" cy="2616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100" b="0" i="0" u="none" strike="noStrike" cap="none">
                <a:solidFill>
                  <a:srgbClr val="000000"/>
                </a:solidFill>
                <a:latin typeface="Arial"/>
                <a:ea typeface="Arial"/>
                <a:cs typeface="Arial"/>
                <a:sym typeface="Arial"/>
              </a:rPr>
              <a:t>Building Recycling Center</a:t>
            </a:r>
          </a:p>
        </p:txBody>
      </p:sp>
      <p:sp>
        <p:nvSpPr>
          <p:cNvPr id="137" name="Shape 137"/>
          <p:cNvSpPr txBox="1"/>
          <p:nvPr/>
        </p:nvSpPr>
        <p:spPr>
          <a:xfrm>
            <a:off x="6185198" y="3603221"/>
            <a:ext cx="1345597" cy="2616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100" b="0" i="0" u="none" strike="noStrike" cap="none">
                <a:solidFill>
                  <a:srgbClr val="000000"/>
                </a:solidFill>
                <a:latin typeface="Arial"/>
                <a:ea typeface="Arial"/>
                <a:cs typeface="Arial"/>
                <a:sym typeface="Arial"/>
              </a:rPr>
              <a:t>Finished Product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marante"/>
              <a:buNone/>
            </a:pPr>
            <a:r>
              <a:rPr lang="en" sz="3600" b="1" i="0" u="none" strike="noStrike" cap="none">
                <a:solidFill>
                  <a:srgbClr val="7030A0"/>
                </a:solidFill>
                <a:latin typeface="Amarante"/>
                <a:ea typeface="Amarante"/>
                <a:cs typeface="Amarante"/>
                <a:sym typeface="Amarante"/>
              </a:rPr>
              <a:t>RIVER RIDGE RAIDERS RECYCLE</a:t>
            </a:r>
          </a:p>
        </p:txBody>
      </p:sp>
      <p:pic>
        <p:nvPicPr>
          <p:cNvPr id="143" name="Shape 143"/>
          <p:cNvPicPr preferRelativeResize="0"/>
          <p:nvPr/>
        </p:nvPicPr>
        <p:blipFill rotWithShape="1">
          <a:blip r:embed="rId3">
            <a:alphaModFix/>
          </a:blip>
          <a:srcRect/>
          <a:stretch/>
        </p:blipFill>
        <p:spPr>
          <a:xfrm>
            <a:off x="713975" y="1227945"/>
            <a:ext cx="2168177" cy="1626133"/>
          </a:xfrm>
          <a:prstGeom prst="rect">
            <a:avLst/>
          </a:prstGeom>
          <a:noFill/>
          <a:ln w="38100" cap="flat" cmpd="sng">
            <a:solidFill>
              <a:srgbClr val="7030A0"/>
            </a:solidFill>
            <a:prstDash val="solid"/>
            <a:round/>
            <a:headEnd type="none" w="med" len="med"/>
            <a:tailEnd type="none" w="med" len="med"/>
          </a:ln>
        </p:spPr>
      </p:pic>
      <p:pic>
        <p:nvPicPr>
          <p:cNvPr id="144" name="Shape 144"/>
          <p:cNvPicPr preferRelativeResize="0"/>
          <p:nvPr/>
        </p:nvPicPr>
        <p:blipFill rotWithShape="1">
          <a:blip r:embed="rId4">
            <a:alphaModFix/>
          </a:blip>
          <a:srcRect/>
          <a:stretch/>
        </p:blipFill>
        <p:spPr>
          <a:xfrm>
            <a:off x="713975" y="3018798"/>
            <a:ext cx="2160493" cy="1620370"/>
          </a:xfrm>
          <a:prstGeom prst="rect">
            <a:avLst/>
          </a:prstGeom>
          <a:noFill/>
          <a:ln w="38100" cap="flat" cmpd="sng">
            <a:solidFill>
              <a:srgbClr val="7030A0"/>
            </a:solidFill>
            <a:prstDash val="solid"/>
            <a:round/>
            <a:headEnd type="none" w="med" len="med"/>
            <a:tailEnd type="none" w="med" len="med"/>
          </a:ln>
        </p:spPr>
      </p:pic>
      <p:sp>
        <p:nvSpPr>
          <p:cNvPr id="145" name="Shape 145"/>
          <p:cNvSpPr txBox="1"/>
          <p:nvPr/>
        </p:nvSpPr>
        <p:spPr>
          <a:xfrm>
            <a:off x="3181190" y="1367758"/>
            <a:ext cx="4802520" cy="1169551"/>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Arial"/>
              <a:buNone/>
            </a:pPr>
            <a:r>
              <a:rPr lang="en" sz="1400" b="0" i="0" u="none" strike="noStrike" cap="none">
                <a:solidFill>
                  <a:srgbClr val="00B050"/>
                </a:solidFill>
                <a:latin typeface="Arial"/>
                <a:ea typeface="Arial"/>
                <a:cs typeface="Arial"/>
                <a:sym typeface="Arial"/>
              </a:rPr>
              <a:t>This is the recycling center built for the River Ridge Academy Cafetorium.  It is used during school and at after hour events.</a:t>
            </a:r>
            <a:r>
              <a:rPr lang="en" sz="1400" b="0" i="0" u="none" strike="noStrike" cap="none">
                <a:solidFill>
                  <a:srgbClr val="000000"/>
                </a:solidFill>
                <a:latin typeface="Arial"/>
                <a:ea typeface="Arial"/>
                <a:cs typeface="Arial"/>
                <a:sym typeface="Arial"/>
              </a:rPr>
              <a:t>  The maintenance staff has joined in and is helping us with getting our recycling to the outside pickup area.  Her name is “Marita”.</a:t>
            </a:r>
          </a:p>
        </p:txBody>
      </p:sp>
      <p:sp>
        <p:nvSpPr>
          <p:cNvPr id="146" name="Shape 146"/>
          <p:cNvSpPr txBox="1"/>
          <p:nvPr/>
        </p:nvSpPr>
        <p:spPr>
          <a:xfrm>
            <a:off x="3181189" y="3164541"/>
            <a:ext cx="4802520" cy="1169551"/>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Arial"/>
              <a:buNone/>
            </a:pPr>
            <a:r>
              <a:rPr lang="en" sz="1400" b="0" i="0" u="none" strike="noStrike" cap="none">
                <a:solidFill>
                  <a:srgbClr val="00B050"/>
                </a:solidFill>
                <a:latin typeface="Arial"/>
                <a:ea typeface="Arial"/>
                <a:cs typeface="Arial"/>
                <a:sym typeface="Arial"/>
              </a:rPr>
              <a:t>In the above picture, the orange bag to the left and the clear bag to the right of the center show plastic bottle recycling that was done at a school event for fathers and their students. </a:t>
            </a:r>
            <a:r>
              <a:rPr lang="en" sz="1400" b="0" i="0" u="none" strike="noStrike" cap="none">
                <a:solidFill>
                  <a:srgbClr val="000000"/>
                </a:solidFill>
                <a:latin typeface="Arial"/>
                <a:ea typeface="Arial"/>
                <a:cs typeface="Arial"/>
                <a:sym typeface="Arial"/>
              </a:rPr>
              <a:t>Everyone is pitching in at RRA to do their part!!!!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59922" y="77820"/>
            <a:ext cx="8229600" cy="52820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400" b="1" i="0" u="none" strike="noStrike" cap="none">
                <a:solidFill>
                  <a:srgbClr val="00B050"/>
                </a:solidFill>
                <a:latin typeface="Calibri"/>
                <a:ea typeface="Calibri"/>
                <a:cs typeface="Calibri"/>
                <a:sym typeface="Calibri"/>
              </a:rPr>
              <a:t>MATERIALS NEEDED TO CREATE POSTERS</a:t>
            </a:r>
          </a:p>
        </p:txBody>
      </p:sp>
      <p:sp>
        <p:nvSpPr>
          <p:cNvPr id="152" name="Shape 152"/>
          <p:cNvSpPr txBox="1">
            <a:spLocks noGrp="1"/>
          </p:cNvSpPr>
          <p:nvPr>
            <p:ph type="body" idx="1"/>
          </p:nvPr>
        </p:nvSpPr>
        <p:spPr>
          <a:xfrm>
            <a:off x="505839" y="674856"/>
            <a:ext cx="8229600" cy="2583908"/>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 sz="1800" b="1" i="0" u="none" strike="noStrike" cap="none">
                <a:solidFill>
                  <a:srgbClr val="7030A0"/>
                </a:solidFill>
                <a:latin typeface="Arial"/>
                <a:ea typeface="Arial"/>
                <a:cs typeface="Arial"/>
                <a:sym typeface="Arial"/>
              </a:rPr>
              <a:t>INSPIRATION</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½ Sheet of Cardboard</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Markers/Colored Pencils/Crayola Crayons     </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Scissors</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Glue </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Pencil</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Tape</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Pen</a:t>
            </a:r>
          </a:p>
          <a:p>
            <a:pPr marL="285750" marR="0" lvl="0" indent="-285750" algn="l" rtl="0">
              <a:lnSpc>
                <a:spcPct val="100000"/>
              </a:lnSpc>
              <a:spcBef>
                <a:spcPts val="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Miscellaneous Repurposed Items </a:t>
            </a:r>
          </a:p>
          <a:p>
            <a:pPr marL="457200" marR="0" lvl="1" indent="0" algn="l" rtl="0">
              <a:lnSpc>
                <a:spcPct val="100000"/>
              </a:lnSpc>
              <a:spcBef>
                <a:spcPts val="0"/>
              </a:spcBef>
              <a:spcAft>
                <a:spcPts val="0"/>
              </a:spcAft>
              <a:buClr>
                <a:schemeClr val="dk1"/>
              </a:buClr>
              <a:buSzPct val="25000"/>
              <a:buFont typeface="Arial"/>
              <a:buNone/>
            </a:pPr>
            <a:r>
              <a:rPr lang="en" sz="1000" b="0" i="0" u="none" strike="noStrike" cap="none">
                <a:solidFill>
                  <a:schemeClr val="dk1"/>
                </a:solidFill>
                <a:latin typeface="Arial"/>
                <a:ea typeface="Arial"/>
                <a:cs typeface="Arial"/>
                <a:sym typeface="Arial"/>
              </a:rPr>
              <a:t>	(juice pouches, empty plastic bottles, colored paper, newspaper, shoe box lid etc.)</a:t>
            </a:r>
          </a:p>
          <a:p>
            <a:pPr marL="285750" marR="0" lvl="0" indent="-285750" algn="l" rtl="0">
              <a:lnSpc>
                <a:spcPct val="100000"/>
              </a:lnSpc>
              <a:spcBef>
                <a:spcPts val="0"/>
              </a:spcBef>
              <a:spcAft>
                <a:spcPts val="0"/>
              </a:spcAft>
              <a:buClr>
                <a:schemeClr val="dk1"/>
              </a:buClr>
              <a:buSzPct val="1000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ct val="1000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ct val="1000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ct val="100000"/>
              <a:buFont typeface="Arial"/>
              <a:buNone/>
            </a:pPr>
            <a:endParaRPr sz="1600" b="0" i="0" u="none" strike="noStrike" cap="none">
              <a:solidFill>
                <a:schemeClr val="dk1"/>
              </a:solidFill>
              <a:latin typeface="Arial"/>
              <a:ea typeface="Arial"/>
              <a:cs typeface="Arial"/>
              <a:sym typeface="Arial"/>
            </a:endParaRPr>
          </a:p>
        </p:txBody>
      </p:sp>
      <p:pic>
        <p:nvPicPr>
          <p:cNvPr id="153" name="Shape 153"/>
          <p:cNvPicPr preferRelativeResize="0"/>
          <p:nvPr/>
        </p:nvPicPr>
        <p:blipFill rotWithShape="1">
          <a:blip r:embed="rId3">
            <a:alphaModFix/>
          </a:blip>
          <a:srcRect/>
          <a:stretch/>
        </p:blipFill>
        <p:spPr>
          <a:xfrm>
            <a:off x="601468" y="3327596"/>
            <a:ext cx="1071687" cy="1256864"/>
          </a:xfrm>
          <a:prstGeom prst="rect">
            <a:avLst/>
          </a:prstGeom>
          <a:noFill/>
          <a:ln w="38100" cap="flat" cmpd="sng">
            <a:solidFill>
              <a:srgbClr val="7030A0"/>
            </a:solidFill>
            <a:prstDash val="solid"/>
            <a:round/>
            <a:headEnd type="none" w="med" len="med"/>
            <a:tailEnd type="none" w="med" len="med"/>
          </a:ln>
        </p:spPr>
      </p:pic>
      <p:sp>
        <p:nvSpPr>
          <p:cNvPr id="154" name="Shape 154"/>
          <p:cNvSpPr txBox="1"/>
          <p:nvPr/>
        </p:nvSpPr>
        <p:spPr>
          <a:xfrm>
            <a:off x="496110" y="4584460"/>
            <a:ext cx="141050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Shoe Box Lid</a:t>
            </a:r>
          </a:p>
        </p:txBody>
      </p:sp>
      <p:pic>
        <p:nvPicPr>
          <p:cNvPr id="155" name="Shape 155"/>
          <p:cNvPicPr preferRelativeResize="0"/>
          <p:nvPr/>
        </p:nvPicPr>
        <p:blipFill rotWithShape="1">
          <a:blip r:embed="rId4">
            <a:alphaModFix/>
          </a:blip>
          <a:srcRect/>
          <a:stretch/>
        </p:blipFill>
        <p:spPr>
          <a:xfrm>
            <a:off x="3557950" y="3327596"/>
            <a:ext cx="1193200" cy="1331952"/>
          </a:xfrm>
          <a:prstGeom prst="rect">
            <a:avLst/>
          </a:prstGeom>
          <a:noFill/>
          <a:ln w="38100" cap="flat" cmpd="sng">
            <a:solidFill>
              <a:srgbClr val="7030A0"/>
            </a:solidFill>
            <a:prstDash val="solid"/>
            <a:round/>
            <a:headEnd type="none" w="med" len="med"/>
            <a:tailEnd type="none" w="med" len="med"/>
          </a:ln>
        </p:spPr>
      </p:pic>
      <p:sp>
        <p:nvSpPr>
          <p:cNvPr id="156" name="Shape 156"/>
          <p:cNvSpPr txBox="1"/>
          <p:nvPr/>
        </p:nvSpPr>
        <p:spPr>
          <a:xfrm>
            <a:off x="3263282" y="4659548"/>
            <a:ext cx="178253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Plastic Water Bottle</a:t>
            </a:r>
          </a:p>
        </p:txBody>
      </p:sp>
      <p:pic>
        <p:nvPicPr>
          <p:cNvPr id="157" name="Shape 157"/>
          <p:cNvPicPr preferRelativeResize="0"/>
          <p:nvPr/>
        </p:nvPicPr>
        <p:blipFill rotWithShape="1">
          <a:blip r:embed="rId5">
            <a:alphaModFix/>
          </a:blip>
          <a:srcRect/>
          <a:stretch/>
        </p:blipFill>
        <p:spPr>
          <a:xfrm>
            <a:off x="6402478" y="3327596"/>
            <a:ext cx="1048909" cy="1409773"/>
          </a:xfrm>
          <a:prstGeom prst="rect">
            <a:avLst/>
          </a:prstGeom>
          <a:noFill/>
          <a:ln w="38100" cap="flat" cmpd="sng">
            <a:solidFill>
              <a:srgbClr val="7030A0"/>
            </a:solidFill>
            <a:prstDash val="solid"/>
            <a:round/>
            <a:headEnd type="none" w="med" len="med"/>
            <a:tailEnd type="none" w="med" len="med"/>
          </a:ln>
        </p:spPr>
      </p:pic>
      <p:sp>
        <p:nvSpPr>
          <p:cNvPr id="158" name="Shape 158"/>
          <p:cNvSpPr txBox="1"/>
          <p:nvPr/>
        </p:nvSpPr>
        <p:spPr>
          <a:xfrm>
            <a:off x="6402478" y="4737369"/>
            <a:ext cx="178253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Newspaper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05977"/>
            <a:ext cx="8229600" cy="92357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i="0" u="none" strike="noStrike" cap="none">
                <a:solidFill>
                  <a:srgbClr val="7030A0"/>
                </a:solidFill>
                <a:latin typeface="Arial"/>
                <a:ea typeface="Arial"/>
                <a:cs typeface="Arial"/>
                <a:sym typeface="Arial"/>
              </a:rPr>
              <a:t/>
            </a:r>
            <a:br>
              <a:rPr lang="en" sz="2800" b="1" i="0" u="none" strike="noStrike" cap="none">
                <a:solidFill>
                  <a:srgbClr val="7030A0"/>
                </a:solidFill>
                <a:latin typeface="Arial"/>
                <a:ea typeface="Arial"/>
                <a:cs typeface="Arial"/>
                <a:sym typeface="Arial"/>
              </a:rPr>
            </a:br>
            <a:r>
              <a:rPr lang="en" sz="2800" b="1" i="0" u="none" strike="noStrike" cap="none">
                <a:solidFill>
                  <a:srgbClr val="00B050"/>
                </a:solidFill>
                <a:latin typeface="Arial"/>
                <a:ea typeface="Arial"/>
                <a:cs typeface="Arial"/>
                <a:sym typeface="Arial"/>
              </a:rPr>
              <a:t>REUSABLE WATER BOTTLE AWARENESS</a:t>
            </a:r>
            <a:br>
              <a:rPr lang="en" sz="2800" b="1" i="0" u="none" strike="noStrike" cap="none">
                <a:solidFill>
                  <a:srgbClr val="00B050"/>
                </a:solidFill>
                <a:latin typeface="Arial"/>
                <a:ea typeface="Arial"/>
                <a:cs typeface="Arial"/>
                <a:sym typeface="Arial"/>
              </a:rPr>
            </a:br>
            <a:r>
              <a:rPr lang="en" sz="2800" b="1" i="0" u="none" strike="noStrike" cap="none">
                <a:solidFill>
                  <a:srgbClr val="00B050"/>
                </a:solidFill>
                <a:latin typeface="Arial"/>
                <a:ea typeface="Arial"/>
                <a:cs typeface="Arial"/>
                <a:sym typeface="Arial"/>
              </a:rPr>
              <a:t>POSTER CAMPAIGN</a:t>
            </a:r>
          </a:p>
        </p:txBody>
      </p:sp>
      <p:pic>
        <p:nvPicPr>
          <p:cNvPr id="164" name="Shape 164"/>
          <p:cNvPicPr preferRelativeResize="0"/>
          <p:nvPr/>
        </p:nvPicPr>
        <p:blipFill rotWithShape="1">
          <a:blip r:embed="rId3">
            <a:alphaModFix/>
          </a:blip>
          <a:srcRect/>
          <a:stretch/>
        </p:blipFill>
        <p:spPr>
          <a:xfrm>
            <a:off x="201385" y="2687969"/>
            <a:ext cx="1804146" cy="1353110"/>
          </a:xfrm>
          <a:prstGeom prst="rect">
            <a:avLst/>
          </a:prstGeom>
          <a:noFill/>
          <a:ln w="38100" cap="flat" cmpd="sng">
            <a:solidFill>
              <a:srgbClr val="7030A0"/>
            </a:solidFill>
            <a:prstDash val="solid"/>
            <a:round/>
            <a:headEnd type="none" w="med" len="med"/>
            <a:tailEnd type="none" w="med" len="med"/>
          </a:ln>
        </p:spPr>
      </p:pic>
      <p:pic>
        <p:nvPicPr>
          <p:cNvPr id="165" name="Shape 165"/>
          <p:cNvPicPr preferRelativeResize="0"/>
          <p:nvPr/>
        </p:nvPicPr>
        <p:blipFill rotWithShape="1">
          <a:blip r:embed="rId4">
            <a:alphaModFix/>
          </a:blip>
          <a:srcRect/>
          <a:stretch/>
        </p:blipFill>
        <p:spPr>
          <a:xfrm>
            <a:off x="201384" y="1183295"/>
            <a:ext cx="1804146" cy="1350273"/>
          </a:xfrm>
          <a:prstGeom prst="rect">
            <a:avLst/>
          </a:prstGeom>
          <a:noFill/>
          <a:ln w="38100" cap="flat" cmpd="sng">
            <a:solidFill>
              <a:srgbClr val="7030A0"/>
            </a:solidFill>
            <a:prstDash val="solid"/>
            <a:round/>
            <a:headEnd type="none" w="med" len="med"/>
            <a:tailEnd type="none" w="med" len="med"/>
          </a:ln>
        </p:spPr>
      </p:pic>
      <p:sp>
        <p:nvSpPr>
          <p:cNvPr id="166" name="Shape 166"/>
          <p:cNvSpPr txBox="1"/>
          <p:nvPr/>
        </p:nvSpPr>
        <p:spPr>
          <a:xfrm>
            <a:off x="201386" y="4195482"/>
            <a:ext cx="1819514" cy="738664"/>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Made from past election posters and newspaper</a:t>
            </a:r>
          </a:p>
        </p:txBody>
      </p:sp>
      <p:pic>
        <p:nvPicPr>
          <p:cNvPr id="167" name="Shape 167"/>
          <p:cNvPicPr preferRelativeResize="0"/>
          <p:nvPr/>
        </p:nvPicPr>
        <p:blipFill rotWithShape="1">
          <a:blip r:embed="rId5">
            <a:alphaModFix/>
          </a:blip>
          <a:srcRect/>
          <a:stretch/>
        </p:blipFill>
        <p:spPr>
          <a:xfrm>
            <a:off x="3065809" y="1813759"/>
            <a:ext cx="1490822" cy="1748419"/>
          </a:xfrm>
          <a:prstGeom prst="rect">
            <a:avLst/>
          </a:prstGeom>
          <a:noFill/>
          <a:ln w="38100" cap="flat" cmpd="sng">
            <a:solidFill>
              <a:srgbClr val="7030A0"/>
            </a:solidFill>
            <a:prstDash val="solid"/>
            <a:round/>
            <a:headEnd type="none" w="med" len="med"/>
            <a:tailEnd type="none" w="med" len="med"/>
          </a:ln>
        </p:spPr>
      </p:pic>
      <p:pic>
        <p:nvPicPr>
          <p:cNvPr id="168" name="Shape 168"/>
          <p:cNvPicPr preferRelativeResize="0"/>
          <p:nvPr/>
        </p:nvPicPr>
        <p:blipFill rotWithShape="1">
          <a:blip r:embed="rId6">
            <a:alphaModFix/>
          </a:blip>
          <a:srcRect/>
          <a:stretch/>
        </p:blipFill>
        <p:spPr>
          <a:xfrm>
            <a:off x="4696085" y="1813759"/>
            <a:ext cx="1311315" cy="1748419"/>
          </a:xfrm>
          <a:prstGeom prst="rect">
            <a:avLst/>
          </a:prstGeom>
          <a:noFill/>
          <a:ln w="38100" cap="flat" cmpd="sng">
            <a:solidFill>
              <a:srgbClr val="7030A0"/>
            </a:solidFill>
            <a:prstDash val="solid"/>
            <a:round/>
            <a:headEnd type="none" w="med" len="med"/>
            <a:tailEnd type="none" w="med" len="med"/>
          </a:ln>
        </p:spPr>
      </p:pic>
      <p:pic>
        <p:nvPicPr>
          <p:cNvPr id="169" name="Shape 169"/>
          <p:cNvPicPr preferRelativeResize="0"/>
          <p:nvPr/>
        </p:nvPicPr>
        <p:blipFill rotWithShape="1">
          <a:blip r:embed="rId7">
            <a:alphaModFix/>
          </a:blip>
          <a:srcRect/>
          <a:stretch/>
        </p:blipFill>
        <p:spPr>
          <a:xfrm>
            <a:off x="6249519" y="1813759"/>
            <a:ext cx="1380725" cy="1748419"/>
          </a:xfrm>
          <a:prstGeom prst="rect">
            <a:avLst/>
          </a:prstGeom>
          <a:noFill/>
          <a:ln w="38100" cap="flat" cmpd="sng">
            <a:solidFill>
              <a:srgbClr val="7030A0"/>
            </a:solidFill>
            <a:prstDash val="solid"/>
            <a:round/>
            <a:headEnd type="none" w="med" len="med"/>
            <a:tailEnd type="none" w="med" len="med"/>
          </a:ln>
        </p:spPr>
      </p:pic>
      <p:sp>
        <p:nvSpPr>
          <p:cNvPr id="170" name="Shape 170"/>
          <p:cNvSpPr txBox="1"/>
          <p:nvPr/>
        </p:nvSpPr>
        <p:spPr>
          <a:xfrm>
            <a:off x="3691989" y="3779471"/>
            <a:ext cx="3319502" cy="523219"/>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Sample of recycling awareness posters placed throughout RRA Campus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HOW TO INVOLVE THE COMMUNITY</a:t>
            </a:r>
          </a:p>
        </p:txBody>
      </p:sp>
      <p:sp>
        <p:nvSpPr>
          <p:cNvPr id="176" name="Shape 176"/>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0" i="0" u="none" strike="noStrike" cap="none">
                <a:solidFill>
                  <a:schemeClr val="dk1"/>
                </a:solidFill>
                <a:latin typeface="Arial"/>
                <a:ea typeface="Arial"/>
                <a:cs typeface="Arial"/>
                <a:sym typeface="Arial"/>
              </a:rPr>
              <a:t>Identify community members that share a common goal.  It was important that the recycling centers had recognizable symbols and perhaps a company name.  </a:t>
            </a:r>
            <a:r>
              <a:rPr lang="en" sz="2800" b="0" i="0" u="none" strike="noStrike" cap="none">
                <a:solidFill>
                  <a:srgbClr val="00B050"/>
                </a:solidFill>
                <a:latin typeface="Arial"/>
                <a:ea typeface="Arial"/>
                <a:cs typeface="Arial"/>
                <a:sym typeface="Arial"/>
              </a:rPr>
              <a:t>Publix was asked to become involved because they have recycling bins in front of every store.  When checking out a website you will find out who the general manager is for the store.  </a:t>
            </a:r>
            <a:r>
              <a:rPr lang="en" sz="2800" b="0" i="0" u="none" strike="noStrike" cap="none">
                <a:solidFill>
                  <a:schemeClr val="dk1"/>
                </a:solidFill>
                <a:latin typeface="Arial"/>
                <a:ea typeface="Arial"/>
                <a:cs typeface="Arial"/>
                <a:sym typeface="Arial"/>
              </a:rPr>
              <a:t>Contact them to set an appointment.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08561" y="127907"/>
            <a:ext cx="8229600" cy="8572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i="0" u="none" strike="noStrike" cap="none">
                <a:solidFill>
                  <a:srgbClr val="00B050"/>
                </a:solidFill>
                <a:latin typeface="Arial"/>
                <a:ea typeface="Arial"/>
                <a:cs typeface="Arial"/>
                <a:sym typeface="Arial"/>
              </a:rPr>
              <a:t>AGENDA USED FOR PUBLIX MEETING</a:t>
            </a:r>
          </a:p>
        </p:txBody>
      </p:sp>
      <p:sp>
        <p:nvSpPr>
          <p:cNvPr id="182" name="Shape 182"/>
          <p:cNvSpPr txBox="1">
            <a:spLocks noGrp="1"/>
          </p:cNvSpPr>
          <p:nvPr>
            <p:ph type="body" idx="1"/>
          </p:nvPr>
        </p:nvSpPr>
        <p:spPr>
          <a:xfrm>
            <a:off x="486381" y="978954"/>
            <a:ext cx="8073956" cy="832931"/>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*When creating an agenda, make sure to cover your topic in an organized fashion.  This way the meeting will run smoothly.  </a:t>
            </a:r>
          </a:p>
        </p:txBody>
      </p:sp>
      <p:sp>
        <p:nvSpPr>
          <p:cNvPr id="183" name="Shape 183"/>
          <p:cNvSpPr/>
          <p:nvPr/>
        </p:nvSpPr>
        <p:spPr>
          <a:xfrm>
            <a:off x="4990335" y="4717532"/>
            <a:ext cx="3307316" cy="2769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Will you partner with our Plastics Recycling team?</a:t>
            </a:r>
          </a:p>
        </p:txBody>
      </p:sp>
      <p:sp>
        <p:nvSpPr>
          <p:cNvPr id="184" name="Shape 184"/>
          <p:cNvSpPr txBox="1"/>
          <p:nvPr/>
        </p:nvSpPr>
        <p:spPr>
          <a:xfrm>
            <a:off x="408561" y="1547433"/>
            <a:ext cx="8326877" cy="31700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Cambria"/>
              <a:buNone/>
            </a:pPr>
            <a:r>
              <a:rPr lang="en" sz="1600" b="1" i="0" u="none" strike="noStrike" cap="none">
                <a:solidFill>
                  <a:srgbClr val="7030A0"/>
                </a:solidFill>
                <a:latin typeface="Cambria"/>
                <a:ea typeface="Cambria"/>
                <a:cs typeface="Cambria"/>
                <a:sym typeface="Cambria"/>
              </a:rPr>
              <a:t>River</a:t>
            </a:r>
            <a:r>
              <a:rPr lang="en" sz="2000" b="1" i="0" u="none" strike="noStrike" cap="none">
                <a:solidFill>
                  <a:srgbClr val="7030A0"/>
                </a:solidFill>
                <a:latin typeface="Cambria"/>
                <a:ea typeface="Cambria"/>
                <a:cs typeface="Cambria"/>
                <a:sym typeface="Cambria"/>
              </a:rPr>
              <a:t> </a:t>
            </a:r>
            <a:r>
              <a:rPr lang="en" sz="1600" b="1" i="0" u="none" strike="noStrike" cap="none">
                <a:solidFill>
                  <a:srgbClr val="7030A0"/>
                </a:solidFill>
                <a:latin typeface="Cambria"/>
                <a:ea typeface="Cambria"/>
                <a:cs typeface="Cambria"/>
                <a:sym typeface="Cambria"/>
              </a:rPr>
              <a:t>Ridge Raiders Recycle</a:t>
            </a:r>
            <a:r>
              <a:rPr lang="en" sz="500" b="0" i="0" u="none" strike="noStrike" cap="none">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December 17, 2015</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INTRODUCTION (Lauren Cleveland)-What is eCybermission?</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*eCybermission is a virtual science fair sponsored by the US Army.  </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WHAT IS OUR MISSION? (Caitlyn Skalla)</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*We have chosen a mission for the environment relating to recycling of plastic materials.  We are working to make a difference in our community, both inside and outside of our school.</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WHY WE HAVE ASKED YOU HERE TODAY? (Mac Noyes)</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*During our mission we noticed Styrofoam trays are being used in our lunch room. We found out that our school cafeteria uses about 450 of these trays per month.</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STYROFOAM FACT-(Lauren Cleveland)</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*When placed in a landfill, Styrofoam disintegrates in 500 years to never!!!! </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WE NEED YOUR HELP-(Caitlyn Skalla)</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*We are asking Publix to partner with River Ridge Academy because of your success in recycling egg cartons and meat trays.  We would like to bring our trays to your store and recycle them.</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WE WILL……(Mac Noyes)</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*We will clean the lunch trays and deliver them to Publix every 4 to 6 weeks.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62475" y="123150"/>
            <a:ext cx="8229600" cy="540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 sz="2000" b="1" i="0" u="none" strike="noStrike" cap="none">
                <a:solidFill>
                  <a:srgbClr val="00B050"/>
                </a:solidFill>
                <a:latin typeface="Arial"/>
                <a:ea typeface="Arial"/>
                <a:cs typeface="Arial"/>
                <a:sym typeface="Arial"/>
              </a:rPr>
              <a:t>METHODS/PROCEDURES FOR CONDUCTING EXPERIMENT</a:t>
            </a:r>
          </a:p>
        </p:txBody>
      </p:sp>
      <p:sp>
        <p:nvSpPr>
          <p:cNvPr id="190" name="Shape 190"/>
          <p:cNvSpPr txBox="1">
            <a:spLocks noGrp="1"/>
          </p:cNvSpPr>
          <p:nvPr>
            <p:ph type="body" idx="1"/>
          </p:nvPr>
        </p:nvSpPr>
        <p:spPr>
          <a:xfrm>
            <a:off x="362475" y="745293"/>
            <a:ext cx="8363071" cy="4167667"/>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1-Visual observations of classroom trashcans to determine the number of plastic water bottles thrown away.</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2-Develop plastics recycling survey and distribute to Social Studies teachers.</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3-Analyze surveys to determine results.</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4-Begin educating students and faculty on the benefits of recycling by performing a skit at a student gathering.</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5-Collect “reusable” materials, when available, to build classroom recycling centers and gather other materials to complete centers, clearly labeling the purpose of each container.</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6-Place recycling centers in classrooms in a convenient location.</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7-Continue education by placing posters throughout your campus and promote refilling reusable water bottles.</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8-Involve community members to help create credibility for plastic recycling on and off campus.</a:t>
            </a:r>
          </a:p>
          <a:p>
            <a:pPr marL="0" marR="0" lvl="0" indent="0" algn="l" rtl="0">
              <a:lnSpc>
                <a:spcPct val="115000"/>
              </a:lnSpc>
              <a:spcBef>
                <a:spcPts val="0"/>
              </a:spcBef>
              <a:spcAft>
                <a:spcPts val="0"/>
              </a:spcAft>
              <a:buClr>
                <a:schemeClr val="dk1"/>
              </a:buClr>
              <a:buSzPct val="25000"/>
              <a:buFont typeface="Arial"/>
              <a:buNone/>
            </a:pPr>
            <a:r>
              <a:rPr lang="en" sz="1200" b="1" i="0" u="none" strike="noStrike" cap="none">
                <a:solidFill>
                  <a:srgbClr val="444B51"/>
                </a:solidFill>
                <a:latin typeface="Calibri"/>
                <a:ea typeface="Calibri"/>
                <a:cs typeface="Calibri"/>
                <a:sym typeface="Calibri"/>
              </a:rPr>
              <a:t>Step 9-Build central recycling center for common area to help increase convenience of plastic recycling and place in common area .</a:t>
            </a:r>
          </a:p>
          <a:p>
            <a:pPr marL="0" marR="0" lvl="0" indent="0" algn="l" rtl="0">
              <a:lnSpc>
                <a:spcPct val="115000"/>
              </a:lnSpc>
              <a:spcBef>
                <a:spcPts val="0"/>
              </a:spcBef>
              <a:spcAft>
                <a:spcPts val="0"/>
              </a:spcAft>
              <a:buClr>
                <a:schemeClr val="dk1"/>
              </a:buClr>
              <a:buSzPct val="25000"/>
              <a:buFont typeface="Calibri"/>
              <a:buNone/>
            </a:pPr>
            <a:r>
              <a:rPr lang="en" sz="1200" b="1" i="0" u="none" strike="noStrike" cap="none">
                <a:solidFill>
                  <a:srgbClr val="444B51"/>
                </a:solidFill>
                <a:latin typeface="Calibri"/>
                <a:ea typeface="Calibri"/>
                <a:cs typeface="Calibri"/>
                <a:sym typeface="Calibri"/>
              </a:rPr>
              <a:t>Step 10-Pick up recycled plastic bottles in the classrooms and common area on a routine basis to begin gathering data.</a:t>
            </a:r>
          </a:p>
          <a:p>
            <a:pPr marL="0" marR="0" lvl="0" indent="0" algn="l" rtl="0">
              <a:lnSpc>
                <a:spcPct val="115000"/>
              </a:lnSpc>
              <a:spcBef>
                <a:spcPts val="0"/>
              </a:spcBef>
              <a:spcAft>
                <a:spcPts val="0"/>
              </a:spcAft>
              <a:buClr>
                <a:schemeClr val="dk1"/>
              </a:buClr>
              <a:buSzPct val="25000"/>
              <a:buFont typeface="Calibri"/>
              <a:buNone/>
            </a:pPr>
            <a:r>
              <a:rPr lang="en" sz="1200" b="1" i="0" u="none" strike="noStrike" cap="none">
                <a:solidFill>
                  <a:srgbClr val="444B51"/>
                </a:solidFill>
                <a:latin typeface="Calibri"/>
                <a:ea typeface="Calibri"/>
                <a:cs typeface="Calibri"/>
                <a:sym typeface="Calibri"/>
              </a:rPr>
              <a:t>Step 11-Check water fountain useage to determine if students are refilling reuseable water bottles. (*) </a:t>
            </a:r>
          </a:p>
          <a:p>
            <a:pPr marL="0" marR="0" lvl="0" indent="0" algn="l" rtl="0">
              <a:lnSpc>
                <a:spcPct val="115000"/>
              </a:lnSpc>
              <a:spcBef>
                <a:spcPts val="0"/>
              </a:spcBef>
              <a:spcAft>
                <a:spcPts val="0"/>
              </a:spcAft>
              <a:buClr>
                <a:schemeClr val="dk1"/>
              </a:buClr>
              <a:buSzPct val="25000"/>
              <a:buFont typeface="Calibri"/>
              <a:buNone/>
            </a:pPr>
            <a:r>
              <a:rPr lang="en" sz="1200" b="1" i="0" u="none" strike="noStrike" cap="none">
                <a:solidFill>
                  <a:srgbClr val="444B51"/>
                </a:solidFill>
                <a:latin typeface="Calibri"/>
                <a:ea typeface="Calibri"/>
                <a:cs typeface="Calibri"/>
                <a:sym typeface="Calibri"/>
              </a:rPr>
              <a:t>Step 12-Record data from classrooms. </a:t>
            </a:r>
          </a:p>
          <a:p>
            <a:pPr marL="0" marR="0" lvl="0" indent="0" algn="l" rtl="0">
              <a:lnSpc>
                <a:spcPct val="115000"/>
              </a:lnSpc>
              <a:spcBef>
                <a:spcPts val="0"/>
              </a:spcBef>
              <a:spcAft>
                <a:spcPts val="0"/>
              </a:spcAft>
              <a:buClr>
                <a:schemeClr val="dk1"/>
              </a:buClr>
              <a:buSzPct val="25000"/>
              <a:buFont typeface="Calibri"/>
              <a:buNone/>
            </a:pPr>
            <a:r>
              <a:rPr lang="en" sz="1200" b="1" i="0" u="none" strike="noStrike" cap="none">
                <a:solidFill>
                  <a:srgbClr val="444B51"/>
                </a:solidFill>
                <a:latin typeface="Calibri"/>
                <a:ea typeface="Calibri"/>
                <a:cs typeface="Calibri"/>
                <a:sym typeface="Calibri"/>
              </a:rPr>
              <a:t>Step 13-Record data from water fountain refill stations. (*)</a:t>
            </a:r>
          </a:p>
          <a:p>
            <a:pPr marL="0" marR="0" lvl="0" indent="0" algn="l" rtl="0">
              <a:lnSpc>
                <a:spcPct val="115000"/>
              </a:lnSpc>
              <a:spcBef>
                <a:spcPts val="0"/>
              </a:spcBef>
              <a:spcAft>
                <a:spcPts val="0"/>
              </a:spcAft>
              <a:buClr>
                <a:schemeClr val="dk1"/>
              </a:buClr>
              <a:buSzPct val="25000"/>
              <a:buFont typeface="Calibri"/>
              <a:buNone/>
            </a:pPr>
            <a:r>
              <a:rPr lang="en" sz="1200" b="1" i="0" u="none" strike="noStrike" cap="none">
                <a:solidFill>
                  <a:srgbClr val="444B51"/>
                </a:solidFill>
                <a:latin typeface="Calibri"/>
                <a:ea typeface="Calibri"/>
                <a:cs typeface="Calibri"/>
                <a:sym typeface="Calibri"/>
              </a:rPr>
              <a:t>Step 14-Contact local media to help increase awareness for your program.</a:t>
            </a:r>
          </a:p>
          <a:p>
            <a:pPr marL="0" marR="0" lvl="0" indent="0" algn="l" rtl="0">
              <a:lnSpc>
                <a:spcPct val="115000"/>
              </a:lnSpc>
              <a:spcBef>
                <a:spcPts val="0"/>
              </a:spcBef>
              <a:spcAft>
                <a:spcPts val="0"/>
              </a:spcAft>
              <a:buClr>
                <a:schemeClr val="dk1"/>
              </a:buClr>
              <a:buSzPct val="25000"/>
              <a:buFont typeface="Calibri"/>
              <a:buNone/>
            </a:pPr>
            <a:r>
              <a:rPr lang="en" sz="1200" b="1" i="0" u="none" strike="noStrike" cap="none">
                <a:solidFill>
                  <a:srgbClr val="444B51"/>
                </a:solidFill>
                <a:latin typeface="Calibri"/>
                <a:ea typeface="Calibri"/>
                <a:cs typeface="Calibri"/>
                <a:sym typeface="Calibri"/>
              </a:rPr>
              <a:t>Step 15-Once the experiment is complete, continue with “Awareness Campaigns” to keep reduce, reuse, recycle in students minds until it becomes a habit.</a:t>
            </a:r>
          </a:p>
          <a:p>
            <a:pPr marL="0" marR="0" lvl="0" indent="0" algn="l" rtl="0">
              <a:lnSpc>
                <a:spcPct val="115000"/>
              </a:lnSpc>
              <a:spcBef>
                <a:spcPts val="0"/>
              </a:spcBef>
              <a:spcAft>
                <a:spcPts val="0"/>
              </a:spcAft>
              <a:buClr>
                <a:schemeClr val="dk1"/>
              </a:buClr>
              <a:buSzPct val="25000"/>
              <a:buFont typeface="Arial"/>
              <a:buNone/>
            </a:pPr>
            <a:endParaRPr sz="1200" b="1" i="0" u="none" strike="noStrike" cap="none">
              <a:solidFill>
                <a:srgbClr val="444B5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 sz="1050" b="1" i="0" u="none" strike="noStrike" cap="none">
                <a:solidFill>
                  <a:srgbClr val="444B51"/>
                </a:solidFill>
                <a:latin typeface="Calibri"/>
                <a:ea typeface="Calibri"/>
                <a:cs typeface="Calibri"/>
                <a:sym typeface="Calibri"/>
              </a:rPr>
              <a:t>*Note:  This step can only be included if you have water fountains that have a separate fill section for water bottles and keeps a total of useage</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a:stretch/>
        </p:blipFill>
        <p:spPr>
          <a:xfrm>
            <a:off x="1714500" y="366712"/>
            <a:ext cx="5714999" cy="4410074"/>
          </a:xfrm>
          <a:prstGeom prst="rect">
            <a:avLst/>
          </a:prstGeom>
          <a:noFill/>
          <a:ln w="38100" cap="flat" cmpd="sng">
            <a:solidFill>
              <a:srgbClr val="7030A0"/>
            </a:solidFill>
            <a:prstDash val="solid"/>
            <a:round/>
            <a:headEnd type="none" w="med" len="med"/>
            <a:tailEnd type="none" w="med" len="me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123151"/>
            <a:ext cx="8229600" cy="5801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INTRODUCTION</a:t>
            </a:r>
          </a:p>
        </p:txBody>
      </p:sp>
      <p:sp>
        <p:nvSpPr>
          <p:cNvPr id="48" name="Shape 48"/>
          <p:cNvSpPr txBox="1">
            <a:spLocks noGrp="1"/>
          </p:cNvSpPr>
          <p:nvPr>
            <p:ph type="body" idx="1"/>
          </p:nvPr>
        </p:nvSpPr>
        <p:spPr>
          <a:xfrm>
            <a:off x="457200" y="703350"/>
            <a:ext cx="8410175" cy="415295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Calibri"/>
                <a:ea typeface="Calibri"/>
                <a:cs typeface="Calibri"/>
                <a:sym typeface="Calibri"/>
              </a:rPr>
              <a:t>It takes about 450 years for a plastic water bottle to decompose. That means if a plastic bottle is placed in the landfill today, it will take approximately 4.5 centuries or about 164,250 days to breakdown. In other words, </a:t>
            </a:r>
            <a:r>
              <a:rPr lang="en" sz="1600" b="0" i="0" u="none" strike="noStrike" cap="none">
                <a:solidFill>
                  <a:srgbClr val="00B050"/>
                </a:solidFill>
                <a:latin typeface="Calibri"/>
                <a:ea typeface="Calibri"/>
                <a:cs typeface="Calibri"/>
                <a:sym typeface="Calibri"/>
              </a:rPr>
              <a:t>that same water bottle will be around until 2466</a:t>
            </a:r>
            <a:r>
              <a:rPr lang="en" sz="1600" b="0" i="0" u="none" strike="noStrike" cap="none">
                <a:solidFill>
                  <a:schemeClr val="dk1"/>
                </a:solidFill>
                <a:latin typeface="Calibri"/>
                <a:ea typeface="Calibri"/>
                <a:cs typeface="Calibri"/>
                <a:sym typeface="Calibri"/>
              </a:rPr>
              <a:t>! Now that's something worth investigating!</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600" b="0" i="0" u="none" strike="noStrike" cap="none">
                <a:solidFill>
                  <a:schemeClr val="dk1"/>
                </a:solidFill>
                <a:latin typeface="Calibri"/>
                <a:ea typeface="Calibri"/>
                <a:cs typeface="Calibri"/>
                <a:sym typeface="Calibri"/>
              </a:rPr>
              <a:t>What do you do when you see a trash can filled with plastic bottles and there is no recycling program in place? You develop a recycling program, that is what you do! What do you do to make sure these people understand the benefits of recycling? You put an awareness campaign in place educating them on the benefits of recycling and the benefits reusing refillable water bottles as opposed to disposable plastic water bottles. </a:t>
            </a:r>
            <a:r>
              <a:rPr lang="en" sz="1600" b="0" i="0" u="none" strike="noStrike" cap="none">
                <a:solidFill>
                  <a:srgbClr val="00B050"/>
                </a:solidFill>
                <a:latin typeface="Calibri"/>
                <a:ea typeface="Calibri"/>
                <a:cs typeface="Calibri"/>
                <a:sym typeface="Calibri"/>
              </a:rPr>
              <a:t>This experiment will prove how we successfully educated the students of River Ridge Academy Middle School on the benefits of recycling plastic bottles and reusing refillable water bottles.   </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Calibri"/>
                <a:ea typeface="Calibri"/>
                <a:cs typeface="Calibri"/>
                <a:sym typeface="Calibri"/>
              </a:rPr>
              <a:t>By doing our part RRA will help reduce the amount of plastic placed in landfills and save on natural resources used to </a:t>
            </a:r>
            <a:r>
              <a:rPr lang="en" sz="1600">
                <a:latin typeface="Calibri"/>
                <a:ea typeface="Calibri"/>
                <a:cs typeface="Calibri"/>
                <a:sym typeface="Calibri"/>
              </a:rPr>
              <a:t>manufacture</a:t>
            </a:r>
            <a:r>
              <a:rPr lang="en" sz="1600" b="0" i="0" u="none" strike="noStrike" cap="none">
                <a:solidFill>
                  <a:schemeClr val="dk1"/>
                </a:solidFill>
                <a:latin typeface="Calibri"/>
                <a:ea typeface="Calibri"/>
                <a:cs typeface="Calibri"/>
                <a:sym typeface="Calibri"/>
              </a:rPr>
              <a:t> disposable plastics. In addition, by reusing refillable bottles, our students, staff and families will protect the earth and save money.</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138313"/>
            <a:ext cx="8229600" cy="96333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i="0" u="none" strike="noStrike" cap="none">
                <a:solidFill>
                  <a:srgbClr val="7030A0"/>
                </a:solidFill>
                <a:latin typeface="Arial"/>
                <a:ea typeface="Arial"/>
                <a:cs typeface="Arial"/>
                <a:sym typeface="Arial"/>
              </a:rPr>
              <a:t>RECYCLING AFTER CLASSROOM CENTERS WERE PUT IN PLACE</a:t>
            </a:r>
          </a:p>
        </p:txBody>
      </p:sp>
      <p:pic>
        <p:nvPicPr>
          <p:cNvPr id="201" name="Shape 201"/>
          <p:cNvPicPr preferRelativeResize="0"/>
          <p:nvPr/>
        </p:nvPicPr>
        <p:blipFill rotWithShape="1">
          <a:blip r:embed="rId3">
            <a:alphaModFix/>
          </a:blip>
          <a:srcRect/>
          <a:stretch/>
        </p:blipFill>
        <p:spPr>
          <a:xfrm>
            <a:off x="4302478" y="1452361"/>
            <a:ext cx="1960708" cy="2028744"/>
          </a:xfrm>
          <a:prstGeom prst="rect">
            <a:avLst/>
          </a:prstGeom>
          <a:noFill/>
          <a:ln w="38100" cap="flat" cmpd="sng">
            <a:solidFill>
              <a:srgbClr val="7030A0"/>
            </a:solidFill>
            <a:prstDash val="solid"/>
            <a:round/>
            <a:headEnd type="none" w="med" len="med"/>
            <a:tailEnd type="none" w="med" len="med"/>
          </a:ln>
        </p:spPr>
      </p:pic>
      <p:pic>
        <p:nvPicPr>
          <p:cNvPr id="202" name="Shape 202"/>
          <p:cNvPicPr preferRelativeResize="0"/>
          <p:nvPr/>
        </p:nvPicPr>
        <p:blipFill rotWithShape="1">
          <a:blip r:embed="rId4">
            <a:alphaModFix/>
          </a:blip>
          <a:srcRect/>
          <a:stretch/>
        </p:blipFill>
        <p:spPr>
          <a:xfrm>
            <a:off x="2427915" y="1452362"/>
            <a:ext cx="1521559" cy="2028744"/>
          </a:xfrm>
          <a:prstGeom prst="rect">
            <a:avLst/>
          </a:prstGeom>
          <a:noFill/>
          <a:ln w="38100" cap="flat" cmpd="sng">
            <a:solidFill>
              <a:srgbClr val="7030A0"/>
            </a:solidFill>
            <a:prstDash val="solid"/>
            <a:round/>
            <a:headEnd type="none" w="med" len="med"/>
            <a:tailEnd type="none" w="med" len="med"/>
          </a:ln>
        </p:spPr>
      </p:pic>
      <p:pic>
        <p:nvPicPr>
          <p:cNvPr id="203" name="Shape 203"/>
          <p:cNvPicPr preferRelativeResize="0"/>
          <p:nvPr/>
        </p:nvPicPr>
        <p:blipFill rotWithShape="1">
          <a:blip r:embed="rId5">
            <a:alphaModFix/>
          </a:blip>
          <a:srcRect/>
          <a:stretch/>
        </p:blipFill>
        <p:spPr>
          <a:xfrm>
            <a:off x="457200" y="1452362"/>
            <a:ext cx="1678960" cy="2028744"/>
          </a:xfrm>
          <a:prstGeom prst="rect">
            <a:avLst/>
          </a:prstGeom>
          <a:noFill/>
          <a:ln w="38100" cap="flat" cmpd="sng">
            <a:solidFill>
              <a:srgbClr val="7030A0"/>
            </a:solidFill>
            <a:prstDash val="solid"/>
            <a:round/>
            <a:headEnd type="none" w="med" len="med"/>
            <a:tailEnd type="none" w="med" len="med"/>
          </a:ln>
        </p:spPr>
      </p:pic>
      <p:pic>
        <p:nvPicPr>
          <p:cNvPr id="204" name="Shape 204"/>
          <p:cNvPicPr preferRelativeResize="0"/>
          <p:nvPr/>
        </p:nvPicPr>
        <p:blipFill rotWithShape="1">
          <a:blip r:embed="rId6">
            <a:alphaModFix/>
          </a:blip>
          <a:srcRect/>
          <a:stretch/>
        </p:blipFill>
        <p:spPr>
          <a:xfrm>
            <a:off x="6616190" y="1452362"/>
            <a:ext cx="2013336" cy="2028744"/>
          </a:xfrm>
          <a:prstGeom prst="rect">
            <a:avLst/>
          </a:prstGeom>
          <a:noFill/>
          <a:ln w="38100" cap="flat" cmpd="sng">
            <a:solidFill>
              <a:srgbClr val="7030A0"/>
            </a:solidFill>
            <a:prstDash val="solid"/>
            <a:round/>
            <a:headEnd type="none" w="med" len="med"/>
            <a:tailEnd type="none" w="med" len="med"/>
          </a:ln>
        </p:spPr>
      </p:pic>
      <p:sp>
        <p:nvSpPr>
          <p:cNvPr id="205" name="Shape 205"/>
          <p:cNvSpPr txBox="1"/>
          <p:nvPr/>
        </p:nvSpPr>
        <p:spPr>
          <a:xfrm>
            <a:off x="1014395" y="4295757"/>
            <a:ext cx="6576164" cy="646331"/>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The team collected plastic recycling from RRA Middle School classrooms. </a:t>
            </a:r>
            <a:r>
              <a:rPr lang="en" sz="1200" b="0" i="0" u="none" strike="noStrike" cap="none">
                <a:solidFill>
                  <a:srgbClr val="00B050"/>
                </a:solidFill>
                <a:latin typeface="Arial"/>
                <a:ea typeface="Arial"/>
                <a:cs typeface="Arial"/>
                <a:sym typeface="Arial"/>
              </a:rPr>
              <a:t>They started with no plastic water bottle recycling and went to 386 plastic water bottles being collected in a 60 day period.</a:t>
            </a:r>
          </a:p>
        </p:txBody>
      </p:sp>
      <p:sp>
        <p:nvSpPr>
          <p:cNvPr id="206" name="Shape 206"/>
          <p:cNvSpPr txBox="1"/>
          <p:nvPr/>
        </p:nvSpPr>
        <p:spPr>
          <a:xfrm>
            <a:off x="576302" y="3657601"/>
            <a:ext cx="1410020" cy="461664"/>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Bottles laid out in middle school hall</a:t>
            </a:r>
          </a:p>
        </p:txBody>
      </p:sp>
      <p:sp>
        <p:nvSpPr>
          <p:cNvPr id="207" name="Shape 207"/>
          <p:cNvSpPr txBox="1"/>
          <p:nvPr/>
        </p:nvSpPr>
        <p:spPr>
          <a:xfrm>
            <a:off x="2483683" y="3657601"/>
            <a:ext cx="1410020" cy="461664"/>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Perspective of how long </a:t>
            </a:r>
          </a:p>
        </p:txBody>
      </p:sp>
      <p:sp>
        <p:nvSpPr>
          <p:cNvPr id="208" name="Shape 208"/>
          <p:cNvSpPr txBox="1"/>
          <p:nvPr/>
        </p:nvSpPr>
        <p:spPr>
          <a:xfrm>
            <a:off x="4587426" y="3657600"/>
            <a:ext cx="1410020" cy="461664"/>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Perspective of width</a:t>
            </a:r>
          </a:p>
        </p:txBody>
      </p:sp>
      <p:sp>
        <p:nvSpPr>
          <p:cNvPr id="209" name="Shape 209"/>
          <p:cNvSpPr txBox="1"/>
          <p:nvPr/>
        </p:nvSpPr>
        <p:spPr>
          <a:xfrm>
            <a:off x="6917849" y="3657598"/>
            <a:ext cx="1410020" cy="461664"/>
          </a:xfrm>
          <a:prstGeom prst="rect">
            <a:avLst/>
          </a:prstGeom>
          <a:noFill/>
          <a:ln w="38100" cap="flat" cmpd="sng">
            <a:solidFill>
              <a:srgbClr val="7030A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A man’s work is never done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200" b="1" i="0" u="none" strike="noStrike" cap="none">
                <a:solidFill>
                  <a:schemeClr val="dk1"/>
                </a:solidFill>
                <a:latin typeface="Arial"/>
                <a:ea typeface="Arial"/>
                <a:cs typeface="Arial"/>
                <a:sym typeface="Arial"/>
              </a:rPr>
              <a:t>FROM 13 TO 386 IN 60 DAYS!!!</a:t>
            </a:r>
          </a:p>
        </p:txBody>
      </p:sp>
      <p:pic>
        <p:nvPicPr>
          <p:cNvPr id="215" name="Shape 215"/>
          <p:cNvPicPr preferRelativeResize="0"/>
          <p:nvPr/>
        </p:nvPicPr>
        <p:blipFill rotWithShape="1">
          <a:blip r:embed="rId3">
            <a:alphaModFix/>
          </a:blip>
          <a:srcRect/>
          <a:stretch/>
        </p:blipFill>
        <p:spPr>
          <a:xfrm>
            <a:off x="2450669" y="1063228"/>
            <a:ext cx="4616558" cy="3562443"/>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016591" y="58670"/>
            <a:ext cx="6539315" cy="79200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
            </a:r>
            <a:br>
              <a:rPr lang="en" sz="2400" b="1" i="0" u="none" strike="noStrike" cap="none">
                <a:solidFill>
                  <a:schemeClr val="dk1"/>
                </a:solidFill>
                <a:latin typeface="Arial"/>
                <a:ea typeface="Arial"/>
                <a:cs typeface="Arial"/>
                <a:sym typeface="Arial"/>
              </a:rPr>
            </a:br>
            <a:r>
              <a:rPr lang="en" sz="2400" b="1" i="0" u="none" strike="noStrike" cap="none">
                <a:solidFill>
                  <a:schemeClr val="dk1"/>
                </a:solidFill>
                <a:latin typeface="Arial"/>
                <a:ea typeface="Arial"/>
                <a:cs typeface="Arial"/>
                <a:sym typeface="Arial"/>
              </a:rPr>
              <a:t/>
            </a:r>
            <a:br>
              <a:rPr lang="en" sz="2400" b="1" i="0" u="none" strike="noStrike" cap="none">
                <a:solidFill>
                  <a:schemeClr val="dk1"/>
                </a:solidFill>
                <a:latin typeface="Arial"/>
                <a:ea typeface="Arial"/>
                <a:cs typeface="Arial"/>
                <a:sym typeface="Arial"/>
              </a:rPr>
            </a:br>
            <a:r>
              <a:rPr lang="en" sz="2000" b="1" i="0" u="none" strike="noStrike" cap="none">
                <a:solidFill>
                  <a:schemeClr val="dk1"/>
                </a:solidFill>
                <a:latin typeface="Arial"/>
                <a:ea typeface="Arial"/>
                <a:cs typeface="Arial"/>
                <a:sym typeface="Arial"/>
              </a:rPr>
              <a:t>ARE REUSABLE WATER BOTTLES CATCHING ON?  </a:t>
            </a:r>
            <a:br>
              <a:rPr lang="en" sz="2000" b="1" i="0" u="none" strike="noStrike" cap="none">
                <a:solidFill>
                  <a:schemeClr val="dk1"/>
                </a:solidFill>
                <a:latin typeface="Arial"/>
                <a:ea typeface="Arial"/>
                <a:cs typeface="Arial"/>
                <a:sym typeface="Arial"/>
              </a:rPr>
            </a:br>
            <a:r>
              <a:rPr lang="en" sz="2000" b="1" i="0" u="none" strike="noStrike" cap="none">
                <a:solidFill>
                  <a:schemeClr val="dk1"/>
                </a:solidFill>
                <a:latin typeface="Arial"/>
                <a:ea typeface="Arial"/>
                <a:cs typeface="Arial"/>
                <a:sym typeface="Arial"/>
              </a:rPr>
              <a:t>YES THEY ARE</a:t>
            </a:r>
          </a:p>
        </p:txBody>
      </p:sp>
      <p:pic>
        <p:nvPicPr>
          <p:cNvPr id="221" name="Shape 221"/>
          <p:cNvPicPr preferRelativeResize="0"/>
          <p:nvPr/>
        </p:nvPicPr>
        <p:blipFill rotWithShape="1">
          <a:blip r:embed="rId3">
            <a:alphaModFix/>
          </a:blip>
          <a:srcRect/>
          <a:stretch/>
        </p:blipFill>
        <p:spPr>
          <a:xfrm>
            <a:off x="1722249" y="850675"/>
            <a:ext cx="5128002" cy="3957108"/>
          </a:xfrm>
          <a:prstGeom prst="rect">
            <a:avLst/>
          </a:prstGeom>
          <a:noFill/>
          <a:ln>
            <a:noFill/>
          </a:ln>
        </p:spPr>
      </p:pic>
      <p:sp>
        <p:nvSpPr>
          <p:cNvPr id="222" name="Shape 222"/>
          <p:cNvSpPr txBox="1"/>
          <p:nvPr/>
        </p:nvSpPr>
        <p:spPr>
          <a:xfrm>
            <a:off x="7106457" y="3853676"/>
            <a:ext cx="1595841" cy="9541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Units are in onehundreds, so 617 means 61,700</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285639" y="74242"/>
            <a:ext cx="2572718" cy="49919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800" b="1" i="0" u="none" strike="noStrike" cap="none">
                <a:solidFill>
                  <a:schemeClr val="dk1"/>
                </a:solidFill>
                <a:latin typeface="Arial"/>
                <a:ea typeface="Arial"/>
                <a:cs typeface="Arial"/>
                <a:sym typeface="Arial"/>
              </a:rPr>
              <a:t>CONCLUSION</a:t>
            </a:r>
          </a:p>
        </p:txBody>
      </p:sp>
      <p:sp>
        <p:nvSpPr>
          <p:cNvPr id="228" name="Shape 228"/>
          <p:cNvSpPr txBox="1">
            <a:spLocks noGrp="1"/>
          </p:cNvSpPr>
          <p:nvPr>
            <p:ph type="body" idx="1"/>
          </p:nvPr>
        </p:nvSpPr>
        <p:spPr>
          <a:xfrm>
            <a:off x="511443" y="519195"/>
            <a:ext cx="8229600" cy="450225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At the conclusion of this experiment it was obvious that the recycling centers placed in the middle school classrooms increased plastic recycling. As a result of the “Awareness Campaign” students began to understand that </a:t>
            </a:r>
            <a:r>
              <a:rPr lang="en" sz="1200" b="0" i="0" u="none" strike="noStrike" cap="none">
                <a:solidFill>
                  <a:srgbClr val="00B050"/>
                </a:solidFill>
                <a:latin typeface="Calibri"/>
                <a:ea typeface="Calibri"/>
                <a:cs typeface="Calibri"/>
                <a:sym typeface="Calibri"/>
              </a:rPr>
              <a:t>while recycling was important it was equally important for them to begin using reusable water bottles and refill them at the water fountain refill stations.</a:t>
            </a:r>
            <a:r>
              <a:rPr lang="en" sz="1200" b="0" i="0" u="none" strike="noStrike" cap="none">
                <a:solidFill>
                  <a:schemeClr val="dk1"/>
                </a:solidFill>
                <a:latin typeface="Calibri"/>
                <a:ea typeface="Calibri"/>
                <a:cs typeface="Calibri"/>
                <a:sym typeface="Calibri"/>
              </a:rPr>
              <a:t>  This was evident from the number of plastic waters/containers collected from the classroom recycling centers and from the increase of usage at the water fountain refill stations.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Community involvement had an impact as well. </a:t>
            </a:r>
            <a:r>
              <a:rPr lang="en" sz="1200" b="0" i="0" u="none" strike="noStrike" cap="none">
                <a:solidFill>
                  <a:srgbClr val="00B050"/>
                </a:solidFill>
                <a:latin typeface="Calibri"/>
                <a:ea typeface="Calibri"/>
                <a:cs typeface="Calibri"/>
                <a:sym typeface="Calibri"/>
              </a:rPr>
              <a:t>Having Beaufort County and Publix as partners strengthened the project’s credibility both inside of River Ridge Academy and outside.  </a:t>
            </a:r>
            <a:r>
              <a:rPr lang="en" sz="1200" b="0" i="0" u="none" strike="noStrike" cap="none">
                <a:solidFill>
                  <a:schemeClr val="dk1"/>
                </a:solidFill>
                <a:latin typeface="Calibri"/>
                <a:ea typeface="Calibri"/>
                <a:cs typeface="Calibri"/>
                <a:sym typeface="Calibri"/>
              </a:rPr>
              <a:t>An example of this was the Bluffton Sun accepting an invitation to come to RRA and interview the teams about the research, experiments and findings of the projects.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rgbClr val="00B050"/>
                </a:solidFill>
                <a:latin typeface="Calibri"/>
                <a:ea typeface="Calibri"/>
                <a:cs typeface="Calibri"/>
                <a:sym typeface="Calibri"/>
              </a:rPr>
              <a:t>As the recycling “Awareness Program” continues at RRA, the data collected will need to be recorded per recycling center collection to include the date and location.  This way success can be recorded and specifically measured for each part of the school.  </a:t>
            </a:r>
            <a:r>
              <a:rPr lang="en" sz="1200" b="0" i="0" u="none" strike="noStrike" cap="none">
                <a:solidFill>
                  <a:schemeClr val="dk1"/>
                </a:solidFill>
                <a:latin typeface="Calibri"/>
                <a:ea typeface="Calibri"/>
                <a:cs typeface="Calibri"/>
                <a:sym typeface="Calibri"/>
              </a:rPr>
              <a:t>In turn, data collected will need to be recorded per water fountain refill station to include date and location.  This way success of this part of the experiment can be recorded and specifically measured for each part of the school.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As the “Awareness Program” grows outside of RRA’s walls it will be interesting to see how it will effect the community of Bluffton and beyond.</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rgbClr val="00B050"/>
                </a:solidFill>
                <a:latin typeface="Calibri"/>
                <a:ea typeface="Calibri"/>
                <a:cs typeface="Calibri"/>
                <a:sym typeface="Calibri"/>
              </a:rPr>
              <a:t>While recycling is a way for RRA to help the planet and reduce the amount of trash that is placed in the landfills, it is more important to get students to reduce the amount of plastic water bottles used in total.  </a:t>
            </a:r>
            <a:r>
              <a:rPr lang="en" sz="1200" b="0" i="0" u="none" strike="noStrike" cap="none">
                <a:solidFill>
                  <a:schemeClr val="dk1"/>
                </a:solidFill>
                <a:latin typeface="Calibri"/>
                <a:ea typeface="Calibri"/>
                <a:cs typeface="Calibri"/>
                <a:sym typeface="Calibri"/>
              </a:rPr>
              <a:t>Replacing these with reusable water bottles and refilling them in the water fountain refill stations is a better option for the school and for the environment.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The key to truly protecting the planet is for RRA’s students, staff, families and communities to “reduce” the amount of “trash” they make.  “Reducing” trash is and will be the only way to make a difference in everyone’s carbon footprint!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Community Awareness Recordings</a:t>
            </a:r>
          </a:p>
        </p:txBody>
      </p:sp>
      <p:graphicFrame>
        <p:nvGraphicFramePr>
          <p:cNvPr id="234" name="Shape 234"/>
          <p:cNvGraphicFramePr/>
          <p:nvPr/>
        </p:nvGraphicFramePr>
        <p:xfrm>
          <a:off x="876300" y="2190750"/>
          <a:ext cx="3000000" cy="3000000"/>
        </p:xfrm>
        <a:graphic>
          <a:graphicData uri="http://schemas.openxmlformats.org/drawingml/2006/table">
            <a:tbl>
              <a:tblPr>
                <a:noFill/>
                <a:tableStyleId>{47F3E306-AFF0-4EAD-8C29-A24F58C416EF}</a:tableStyleId>
              </a:tblPr>
              <a:tblGrid>
                <a:gridCol w="2413000"/>
                <a:gridCol w="2413000"/>
                <a:gridCol w="2413000"/>
              </a:tblGrid>
              <a:tr h="821450">
                <a:tc>
                  <a:txBody>
                    <a:bodyPr/>
                    <a:lstStyle/>
                    <a:p>
                      <a:pPr lvl="0" rtl="0">
                        <a:lnSpc>
                          <a:spcPct val="115000"/>
                        </a:lnSpc>
                        <a:spcBef>
                          <a:spcPts val="0"/>
                        </a:spcBef>
                        <a:buClr>
                          <a:schemeClr val="dk1"/>
                        </a:buClr>
                        <a:buSzPct val="100000"/>
                        <a:buFont typeface="Arial"/>
                        <a:buNone/>
                      </a:pPr>
                      <a:r>
                        <a:rPr lang="en" sz="1100" u="sng">
                          <a:solidFill>
                            <a:srgbClr val="1155CC"/>
                          </a:solidFill>
                          <a:hlinkClick r:id="rId3"/>
                        </a:rPr>
                        <a:t>http://www.teachertube.com/video/ecybermission-2016-412832</a:t>
                      </a:r>
                    </a:p>
                  </a:txBody>
                  <a:tcPr marL="91425" marR="91425" marT="91425" marB="91425"/>
                </a:tc>
                <a:tc>
                  <a:txBody>
                    <a:bodyPr/>
                    <a:lstStyle/>
                    <a:p>
                      <a:pPr lvl="0">
                        <a:spcBef>
                          <a:spcPts val="0"/>
                        </a:spcBef>
                        <a:buNone/>
                      </a:pPr>
                      <a:endParaRPr/>
                    </a:p>
                  </a:txBody>
                  <a:tcPr marL="91425" marR="91425" marT="91425" marB="91425"/>
                </a:tc>
                <a:tc>
                  <a:txBody>
                    <a:bodyPr/>
                    <a:lstStyle/>
                    <a:p>
                      <a:pPr lvl="0" rtl="0">
                        <a:lnSpc>
                          <a:spcPct val="115000"/>
                        </a:lnSpc>
                        <a:spcBef>
                          <a:spcPts val="0"/>
                        </a:spcBef>
                        <a:buClr>
                          <a:schemeClr val="dk1"/>
                        </a:buClr>
                        <a:buSzPct val="100000"/>
                        <a:buFont typeface="Arial"/>
                        <a:buNone/>
                      </a:pPr>
                      <a:endParaRPr sz="1100">
                        <a:solidFill>
                          <a:schemeClr val="dk1"/>
                        </a:solidFill>
                      </a:endParaRPr>
                    </a:p>
                    <a:p>
                      <a:pPr lvl="0" rtl="0">
                        <a:lnSpc>
                          <a:spcPct val="115000"/>
                        </a:lnSpc>
                        <a:spcBef>
                          <a:spcPts val="0"/>
                        </a:spcBef>
                        <a:buClr>
                          <a:schemeClr val="dk1"/>
                        </a:buClr>
                        <a:buSzPct val="100000"/>
                        <a:buFont typeface="Arial"/>
                        <a:buNone/>
                      </a:pPr>
                      <a:r>
                        <a:rPr lang="en" sz="1100" u="sng">
                          <a:solidFill>
                            <a:srgbClr val="1155CC"/>
                          </a:solidFill>
                          <a:hlinkClick r:id="rId4"/>
                        </a:rPr>
                        <a:t>http://www.teachertube.com/video/river-ridge-recycle-campaign-412803</a:t>
                      </a:r>
                    </a:p>
                  </a:txBody>
                  <a:tcPr marL="91425" marR="91425" marT="91425" marB="91425"/>
                </a:tc>
              </a:tr>
              <a:tr h="821450">
                <a:tc>
                  <a:txBody>
                    <a:bodyPr/>
                    <a:lstStyle/>
                    <a:p>
                      <a:pPr lvl="0">
                        <a:spcBef>
                          <a:spcPts val="0"/>
                        </a:spcBef>
                        <a:buNone/>
                      </a:pPr>
                      <a:r>
                        <a:rPr lang="en"/>
                        <a:t>This video was produced for our local  T.V. </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r>
                        <a:rPr lang="en"/>
                        <a:t>This video was produced for campaign in school wide “huddle”</a:t>
                      </a:r>
                    </a:p>
                  </a:txBody>
                  <a:tcPr marL="91425" marR="91425" marT="91425" marB="91425"/>
                </a:tc>
              </a:tr>
            </a:tbl>
          </a:graphicData>
        </a:graphic>
      </p:graphicFrame>
      <p:pic>
        <p:nvPicPr>
          <p:cNvPr id="235" name="Shape 235"/>
          <p:cNvPicPr preferRelativeResize="0"/>
          <p:nvPr/>
        </p:nvPicPr>
        <p:blipFill>
          <a:blip r:embed="rId5">
            <a:alphaModFix/>
          </a:blip>
          <a:stretch>
            <a:fillRect/>
          </a:stretch>
        </p:blipFill>
        <p:spPr>
          <a:xfrm>
            <a:off x="3289737" y="2190750"/>
            <a:ext cx="2412125" cy="16428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41900" y="0"/>
            <a:ext cx="8655899" cy="236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100" i="0" u="none" strike="noStrike" cap="none">
                <a:solidFill>
                  <a:schemeClr val="dk1"/>
                </a:solidFill>
                <a:latin typeface="Arial"/>
                <a:ea typeface="Arial"/>
                <a:cs typeface="Arial"/>
                <a:sym typeface="Arial"/>
              </a:rPr>
              <a:t>BIBLIOGRAPHY</a:t>
            </a:r>
          </a:p>
        </p:txBody>
      </p:sp>
      <p:sp>
        <p:nvSpPr>
          <p:cNvPr id="241" name="Shape 241"/>
          <p:cNvSpPr txBox="1"/>
          <p:nvPr/>
        </p:nvSpPr>
        <p:spPr>
          <a:xfrm>
            <a:off x="0" y="236400"/>
            <a:ext cx="9144000" cy="4907099"/>
          </a:xfrm>
          <a:prstGeom prst="rect">
            <a:avLst/>
          </a:prstGeom>
          <a:noFill/>
          <a:ln>
            <a:noFill/>
          </a:ln>
        </p:spPr>
        <p:txBody>
          <a:bodyPr lIns="91425" tIns="91425" rIns="91425" bIns="91425" anchor="ctr" anchorCtr="0">
            <a:noAutofit/>
          </a:bodyPr>
          <a:lstStyle/>
          <a:p>
            <a:pPr lvl="0" rtl="0">
              <a:spcBef>
                <a:spcPts val="0"/>
              </a:spcBef>
              <a:buNone/>
            </a:pPr>
            <a:r>
              <a:rPr lang="en" sz="1100">
                <a:solidFill>
                  <a:schemeClr val="dk1"/>
                </a:solidFill>
              </a:rPr>
              <a:t>1. "Ban the Bottle | A Blog Devoted to Banning Plastic Water ..." 2015. 22 Feb. 2016 &lt;</a:t>
            </a:r>
            <a:r>
              <a:rPr lang="en" sz="1100" u="sng">
                <a:solidFill>
                  <a:srgbClr val="1155CC"/>
                </a:solidFill>
                <a:hlinkClick r:id="rId3"/>
              </a:rPr>
              <a:t>https://www.banthebottle.net/</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2. "Beaufort - DHEC: County Recycling Locations." 2014. 22 Feb. 2016 &lt;</a:t>
            </a:r>
            <a:r>
              <a:rPr lang="en" sz="1100" u="sng">
                <a:solidFill>
                  <a:srgbClr val="1155CC"/>
                </a:solidFill>
                <a:hlinkClick r:id="rId4"/>
              </a:rPr>
              <a:t>http://www.scdhec.gov/HomeAndEnvironment/Recycling/WheretoRecycleLocally/beaufort/</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3. Goldstein, Brian, General Manager Interview "Publix Buckwalter Place, #1205 | Bluffton, SC | Publix Super ..." 2015. 22 Feb. 2016 &lt;</a:t>
            </a:r>
            <a:r>
              <a:rPr lang="en" sz="1100" u="sng">
                <a:solidFill>
                  <a:srgbClr val="1155CC"/>
                </a:solidFill>
                <a:hlinkClick r:id="rId5"/>
              </a:rPr>
              <a:t>http://www.publix.com/locations/1205-buckwalter-place</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4. "How To Start - UFDC Home - University of Florida." 2010. 22 Feb. 2016 &lt;</a:t>
            </a:r>
            <a:r>
              <a:rPr lang="en" sz="1100" u="sng">
                <a:solidFill>
                  <a:srgbClr val="1155CC"/>
                </a:solidFill>
                <a:hlinkClick r:id="rId6"/>
              </a:rPr>
              <a:t>http://ufdc.ufl.edu/UF00028422/00056</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5. Lavery, David. Timeline Productions.</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6. "National Geographic Kids: Kids' Games, Animals, Photos ..." 2005. 22 Feb. 2016 &lt;</a:t>
            </a:r>
            <a:r>
              <a:rPr lang="en" sz="1100" u="sng">
                <a:solidFill>
                  <a:srgbClr val="1155CC"/>
                </a:solidFill>
                <a:hlinkClick r:id="rId7"/>
              </a:rPr>
              <a:t>http://kids.nationalgeographic.com/</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7. "One Green Planet | We're your online guide to making ..." 2006. 22 Feb. 2016 &lt;</a:t>
            </a:r>
            <a:r>
              <a:rPr lang="en" sz="1100" u="sng">
                <a:solidFill>
                  <a:srgbClr val="1155CC"/>
                </a:solidFill>
                <a:hlinkClick r:id="rId8"/>
              </a:rPr>
              <a:t>http://www.onegreenplanet.org/</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8. "On Time‐Lapse Photography." 2010. 22 Feb. 2016 &lt;</a:t>
            </a:r>
            <a:r>
              <a:rPr lang="en" sz="1100" u="sng">
                <a:solidFill>
                  <a:srgbClr val="1155CC"/>
                </a:solidFill>
                <a:hlinkClick r:id="rId9"/>
              </a:rPr>
              <a:t>http://davidlavery.net/Collected_Works/Essays/On%20Time-Lapse.pdf</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9. Posthuma, Sam. Bluffton Sun.</a:t>
            </a:r>
          </a:p>
          <a:p>
            <a:pPr lvl="0" rtl="0">
              <a:spcBef>
                <a:spcPts val="0"/>
              </a:spcBef>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10. "Pratt Industries." 2002. 22 Feb. 2016 &lt;</a:t>
            </a:r>
            <a:r>
              <a:rPr lang="en" sz="1100" u="sng">
                <a:solidFill>
                  <a:srgbClr val="1155CC"/>
                </a:solidFill>
                <a:hlinkClick r:id="rId10"/>
              </a:rPr>
              <a:t>http://www.prattindustries.com/</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11. "Shriners Hospital extends clinical reach into Bluffton - The ..." 2015. 22 Feb. 2016 &lt;</a:t>
            </a:r>
            <a:r>
              <a:rPr lang="en" sz="1100" u="sng">
                <a:solidFill>
                  <a:srgbClr val="1155CC"/>
                </a:solidFill>
                <a:hlinkClick r:id="rId11"/>
              </a:rPr>
              <a:t>http://www.blufftonsun.com/shriners-hospital-extends-clinical-reach-into-bluffton-cms-288</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12. "TreeHugger | Your source for green design &amp; living news ..." 2002. 22 Feb. 2016 &lt;</a:t>
            </a:r>
            <a:r>
              <a:rPr lang="en" sz="1100" u="sng">
                <a:solidFill>
                  <a:srgbClr val="1155CC"/>
                </a:solidFill>
                <a:hlinkClick r:id="rId12"/>
              </a:rPr>
              <a:t>http://www.treehugger.com/</a:t>
            </a:r>
            <a:r>
              <a:rPr lang="en" sz="1100">
                <a:solidFill>
                  <a:schemeClr val="dk1"/>
                </a:solidFill>
              </a:rPr>
              <a:t>&gt;</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13. "What I Learned Today - WordPress.com." 2011. 19 Feb. 2016 &lt;</a:t>
            </a:r>
            <a:r>
              <a:rPr lang="en" sz="1100" u="sng">
                <a:solidFill>
                  <a:srgbClr val="1155CC"/>
                </a:solidFill>
                <a:hlinkClick r:id="rId13"/>
              </a:rPr>
              <a:t>https://wiltoday.wordpress.com/</a:t>
            </a:r>
            <a:r>
              <a:rPr lang="en" sz="1100">
                <a:solidFill>
                  <a:schemeClr val="dk1"/>
                </a:solidFill>
              </a:rPr>
              <a:t>&gt;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208344" y="68585"/>
            <a:ext cx="4765728" cy="55672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BACKGROUND RESEARCH</a:t>
            </a:r>
          </a:p>
        </p:txBody>
      </p:sp>
      <p:sp>
        <p:nvSpPr>
          <p:cNvPr id="54" name="Shape 54"/>
          <p:cNvSpPr txBox="1"/>
          <p:nvPr/>
        </p:nvSpPr>
        <p:spPr>
          <a:xfrm>
            <a:off x="528960" y="625306"/>
            <a:ext cx="7902116" cy="39703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The team observed that there were a lot of plastic water bottles being thrown away in the regular trash cans and wanted to do something about it.  </a:t>
            </a:r>
            <a:r>
              <a:rPr lang="en" sz="1400" b="0" i="0" u="none" strike="noStrike" cap="none">
                <a:solidFill>
                  <a:srgbClr val="00B050"/>
                </a:solidFill>
                <a:latin typeface="Arial"/>
                <a:ea typeface="Arial"/>
                <a:cs typeface="Arial"/>
                <a:sym typeface="Arial"/>
              </a:rPr>
              <a:t>Research showed 1500 water bottles are consumed every second in the United States </a:t>
            </a:r>
            <a:r>
              <a:rPr lang="en" sz="1400" b="0" i="0" u="none" strike="noStrike" cap="none">
                <a:solidFill>
                  <a:srgbClr val="000000"/>
                </a:solidFill>
                <a:latin typeface="Arial"/>
                <a:ea typeface="Arial"/>
                <a:cs typeface="Arial"/>
                <a:sym typeface="Arial"/>
              </a:rPr>
              <a:t>and 50 billion are purchased every year with over 80% ending up in landfills and not being recycled at all. </a:t>
            </a:r>
            <a:r>
              <a:rPr lang="en" sz="1400" b="0" i="0" u="none" strike="noStrike" cap="none">
                <a:solidFill>
                  <a:srgbClr val="00B050"/>
                </a:solidFill>
                <a:latin typeface="Arial"/>
                <a:ea typeface="Arial"/>
                <a:cs typeface="Arial"/>
                <a:sym typeface="Arial"/>
              </a:rPr>
              <a:t>America uses over 17 million barrels of crude oil manufacturing plastic water bottles. That is enough oil to fuel 1.3 million cars a year! </a:t>
            </a:r>
            <a:r>
              <a:rPr lang="en" sz="1400" b="0" i="0" u="none" strike="noStrike" cap="none">
                <a:solidFill>
                  <a:srgbClr val="000000"/>
                </a:solidFill>
                <a:latin typeface="Arial"/>
                <a:ea typeface="Arial"/>
                <a:cs typeface="Arial"/>
                <a:sym typeface="Arial"/>
              </a:rPr>
              <a:t>To put it in perspective, </a:t>
            </a:r>
            <a:r>
              <a:rPr lang="en" sz="1400" b="1" i="0" u="none" strike="noStrike" cap="none">
                <a:solidFill>
                  <a:srgbClr val="000000"/>
                </a:solidFill>
                <a:latin typeface="Arial"/>
                <a:ea typeface="Arial"/>
                <a:cs typeface="Arial"/>
                <a:sym typeface="Arial"/>
              </a:rPr>
              <a:t>ONE</a:t>
            </a:r>
            <a:r>
              <a:rPr lang="en" sz="1400" b="0" i="0" u="none" strike="noStrike" cap="none">
                <a:solidFill>
                  <a:srgbClr val="000000"/>
                </a:solidFill>
                <a:latin typeface="Arial"/>
                <a:ea typeface="Arial"/>
                <a:cs typeface="Arial"/>
                <a:sym typeface="Arial"/>
              </a:rPr>
              <a:t> recycled plastic water bottle can power a 60w light bulb for 6 hours!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Not only did the research show plastic water bottles have a negative effect on the planet and natural resources, but, they have an impact on the wallet! </a:t>
            </a:r>
            <a:r>
              <a:rPr lang="en" sz="1400" b="0" i="0" u="none" strike="noStrike" cap="none">
                <a:solidFill>
                  <a:srgbClr val="00B050"/>
                </a:solidFill>
                <a:latin typeface="Arial"/>
                <a:ea typeface="Arial"/>
                <a:cs typeface="Arial"/>
                <a:sym typeface="Arial"/>
              </a:rPr>
              <a:t>The average cost of a gallon of bottled water is $1.22 versus a gallon of tap water costing $0.004. A 17oz water bottle sold at RRA concessions and cafeteria is $1; if that same person refilled a reusable water bottle in the water fountain refill station it would cost $0.0002! </a:t>
            </a:r>
            <a:r>
              <a:rPr lang="en" sz="1400" b="0" i="0" u="none" strike="noStrike" cap="none">
                <a:solidFill>
                  <a:srgbClr val="000000"/>
                </a:solidFill>
                <a:latin typeface="Arial"/>
                <a:ea typeface="Arial"/>
                <a:cs typeface="Arial"/>
                <a:sym typeface="Arial"/>
              </a:rPr>
              <a:t>The math was amazing!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Once the facts were gathered, the Social Studies teachers were involved in surveying the middle school students.  The biggest question to be answered, “Will you recycle”? An overwhelming number of students responded yes, if it were convenient.  Classroom recycling centers were then placed in every middle school classroom.</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BACKGROUND RESEARCH (Cont.)</a:t>
            </a:r>
          </a:p>
        </p:txBody>
      </p:sp>
      <p:sp>
        <p:nvSpPr>
          <p:cNvPr id="60" name="Shape 60"/>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Now it was time for the “Awareness Campaign” which included hanging posters around the school and performing a skit at the monthly huddle to share these findings with the staff and students.  At the end of the huddle the challenge was issued to begin making a difference at River Ridge Academy, Reduce, Reuse and Recycle was the overall message.</a:t>
            </a:r>
          </a:p>
          <a:p>
            <a:pPr marL="0" marR="0" lvl="0" indent="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To further the mission to recycle plastics on the RRA campus, Publix, a community partner was contacted.  The General Manager, Brian Goldstein came to RRA to meet.  While some of their providers “reuse” shipping containers others deliver in some type of paper or plastic packaging.  He spoke about how much recycling Publix collects as a company from unpacking all the grocery and merchandise for their store.  </a:t>
            </a:r>
            <a:r>
              <a:rPr lang="en" sz="1400" b="0" i="0" u="none" strike="noStrike" cap="none">
                <a:solidFill>
                  <a:srgbClr val="00B050"/>
                </a:solidFill>
                <a:latin typeface="Arial"/>
                <a:ea typeface="Arial"/>
                <a:cs typeface="Arial"/>
                <a:sym typeface="Arial"/>
              </a:rPr>
              <a:t>Publix not only “recycles” their trash to keep it from landfills but, they sell their trash for $96M per year! </a:t>
            </a:r>
            <a:r>
              <a:rPr lang="en" sz="1400" b="0" i="0" u="none" strike="noStrike" cap="none">
                <a:solidFill>
                  <a:schemeClr val="dk1"/>
                </a:solidFill>
                <a:latin typeface="Arial"/>
                <a:ea typeface="Arial"/>
                <a:cs typeface="Arial"/>
                <a:sym typeface="Arial"/>
              </a:rPr>
              <a:t>Mr. Goldstein agreed, beginning a recycling program was a step in the right direction for River Ridge Academy.  (Publix delivered a container within 10 days for use in one of the common areas.)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076458" y="374477"/>
            <a:ext cx="2909404" cy="5539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HYPOTHESIS</a:t>
            </a:r>
          </a:p>
        </p:txBody>
      </p:sp>
      <p:sp>
        <p:nvSpPr>
          <p:cNvPr id="66" name="Shape 66"/>
          <p:cNvSpPr txBox="1"/>
          <p:nvPr/>
        </p:nvSpPr>
        <p:spPr>
          <a:xfrm>
            <a:off x="306827" y="3025302"/>
            <a:ext cx="8173793" cy="1926076"/>
          </a:xfrm>
          <a:prstGeom prst="rect">
            <a:avLst/>
          </a:prstGeom>
          <a:noFill/>
          <a:ln w="38100" cap="flat" cmpd="sng">
            <a:solidFill>
              <a:schemeClr val="dk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1600" b="0" i="1" u="none" strike="noStrike" cap="none">
                <a:solidFill>
                  <a:schemeClr val="dk1"/>
                </a:solidFill>
                <a:latin typeface="Arial"/>
                <a:ea typeface="Arial"/>
                <a:cs typeface="Arial"/>
                <a:sym typeface="Arial"/>
              </a:rPr>
              <a:t>B.  If</a:t>
            </a:r>
            <a:r>
              <a:rPr lang="en" sz="1600" b="0" i="1" u="none" strike="noStrike" cap="none">
                <a:solidFill>
                  <a:srgbClr val="FF0000"/>
                </a:solidFill>
                <a:latin typeface="Arial"/>
                <a:ea typeface="Arial"/>
                <a:cs typeface="Arial"/>
                <a:sym typeface="Arial"/>
              </a:rPr>
              <a:t> </a:t>
            </a:r>
            <a:r>
              <a:rPr lang="en" sz="1600" b="0" i="1" u="none" strike="noStrike" cap="none">
                <a:solidFill>
                  <a:srgbClr val="0000FF"/>
                </a:solidFill>
                <a:latin typeface="Arial"/>
                <a:ea typeface="Arial"/>
                <a:cs typeface="Arial"/>
                <a:sym typeface="Arial"/>
              </a:rPr>
              <a:t>an “Awareness Campaign” is put in place to educate the students and staff of River Ridge Academy, </a:t>
            </a:r>
            <a:r>
              <a:rPr lang="en" sz="1600" b="0" i="1" u="none" strike="noStrike" cap="none">
                <a:solidFill>
                  <a:schemeClr val="dk1"/>
                </a:solidFill>
                <a:latin typeface="Arial"/>
                <a:ea typeface="Arial"/>
                <a:cs typeface="Arial"/>
                <a:sym typeface="Arial"/>
              </a:rPr>
              <a:t>then</a:t>
            </a:r>
            <a:r>
              <a:rPr lang="en" sz="1600" b="0" i="1" u="none" strike="noStrike" cap="none">
                <a:solidFill>
                  <a:srgbClr val="FF0000"/>
                </a:solidFill>
                <a:latin typeface="Arial"/>
                <a:ea typeface="Arial"/>
                <a:cs typeface="Arial"/>
                <a:sym typeface="Arial"/>
              </a:rPr>
              <a:t> there will be an increase in refilling reusable water bottles at the water fountain refill stations</a:t>
            </a:r>
          </a:p>
          <a:p>
            <a:pPr marL="0" marR="0" lvl="0" indent="0" algn="l" rtl="0">
              <a:lnSpc>
                <a:spcPct val="100000"/>
              </a:lnSpc>
              <a:spcBef>
                <a:spcPts val="600"/>
              </a:spcBef>
              <a:spcAft>
                <a:spcPts val="0"/>
              </a:spcAft>
              <a:buClr>
                <a:schemeClr val="dk1"/>
              </a:buClr>
              <a:buSzPct val="25000"/>
              <a:buFont typeface="Calibri"/>
              <a:buNone/>
            </a:pPr>
            <a:r>
              <a:rPr lang="en" sz="1600" b="0" i="0" u="none" strike="noStrike" cap="none">
                <a:solidFill>
                  <a:schemeClr val="dk1"/>
                </a:solidFill>
                <a:latin typeface="Calibri"/>
                <a:ea typeface="Calibri"/>
                <a:cs typeface="Calibri"/>
                <a:sym typeface="Calibri"/>
              </a:rPr>
              <a:t>Dependent Variable: </a:t>
            </a:r>
            <a:r>
              <a:rPr lang="en" sz="1600" b="0" i="1" u="none" strike="noStrike" cap="none">
                <a:solidFill>
                  <a:srgbClr val="0000FF"/>
                </a:solidFill>
                <a:latin typeface="Arial"/>
                <a:ea typeface="Arial"/>
                <a:cs typeface="Arial"/>
                <a:sym typeface="Arial"/>
              </a:rPr>
              <a:t>“Awareness Campaign” to educate the students and staff of River Ridge Academy</a:t>
            </a:r>
          </a:p>
          <a:p>
            <a:pPr marL="0" marR="0" lvl="0" indent="0" algn="l" rtl="0">
              <a:lnSpc>
                <a:spcPct val="100000"/>
              </a:lnSpc>
              <a:spcBef>
                <a:spcPts val="600"/>
              </a:spcBef>
              <a:spcAft>
                <a:spcPts val="0"/>
              </a:spcAft>
              <a:buClr>
                <a:schemeClr val="dk1"/>
              </a:buClr>
              <a:buSzPct val="25000"/>
              <a:buFont typeface="Calibri"/>
              <a:buNone/>
            </a:pPr>
            <a:r>
              <a:rPr lang="en" sz="1600" b="0" i="0" u="none" strike="noStrike" cap="none">
                <a:solidFill>
                  <a:schemeClr val="dk1"/>
                </a:solidFill>
                <a:latin typeface="Calibri"/>
                <a:ea typeface="Calibri"/>
                <a:cs typeface="Calibri"/>
                <a:sym typeface="Calibri"/>
              </a:rPr>
              <a:t>Independent Variable: </a:t>
            </a:r>
            <a:r>
              <a:rPr lang="en" sz="1600" b="0" i="1" u="none" strike="noStrike" cap="none">
                <a:solidFill>
                  <a:srgbClr val="FF0000"/>
                </a:solidFill>
                <a:latin typeface="Calibri"/>
                <a:ea typeface="Calibri"/>
                <a:cs typeface="Calibri"/>
                <a:sym typeface="Calibri"/>
              </a:rPr>
              <a:t>there will be an </a:t>
            </a:r>
            <a:r>
              <a:rPr lang="en" sz="1600" b="0" i="1" u="none" strike="noStrike" cap="none">
                <a:solidFill>
                  <a:srgbClr val="FF0000"/>
                </a:solidFill>
                <a:latin typeface="Arial"/>
                <a:ea typeface="Arial"/>
                <a:cs typeface="Arial"/>
                <a:sym typeface="Arial"/>
              </a:rPr>
              <a:t>increase in refilling reusable water bottles at the water fountain refill stations</a:t>
            </a:r>
          </a:p>
        </p:txBody>
      </p:sp>
      <p:sp>
        <p:nvSpPr>
          <p:cNvPr id="67" name="Shape 67"/>
          <p:cNvSpPr/>
          <p:nvPr/>
        </p:nvSpPr>
        <p:spPr>
          <a:xfrm>
            <a:off x="306827" y="1035779"/>
            <a:ext cx="8173793" cy="1723549"/>
          </a:xfrm>
          <a:prstGeom prst="rect">
            <a:avLst/>
          </a:prstGeom>
          <a:no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AutoNum type="alphaUcPeriod"/>
            </a:pPr>
            <a:r>
              <a:rPr lang="en" sz="1600" b="0" i="1" u="none" strike="noStrike" cap="none">
                <a:solidFill>
                  <a:srgbClr val="000000"/>
                </a:solidFill>
                <a:latin typeface="Arial"/>
                <a:ea typeface="Arial"/>
                <a:cs typeface="Arial"/>
                <a:sym typeface="Arial"/>
              </a:rPr>
              <a:t>If </a:t>
            </a:r>
            <a:r>
              <a:rPr lang="en" sz="1600" b="0" i="1" u="none" strike="noStrike" cap="none">
                <a:solidFill>
                  <a:srgbClr val="0000FF"/>
                </a:solidFill>
                <a:latin typeface="Arial"/>
                <a:ea typeface="Arial"/>
                <a:cs typeface="Arial"/>
                <a:sym typeface="Arial"/>
              </a:rPr>
              <a:t>plastic recycling centers are placed in the classrooms and common areas around the school,</a:t>
            </a:r>
            <a:r>
              <a:rPr lang="en" sz="1600" b="0" i="1" u="none" strike="noStrike" cap="none">
                <a:solidFill>
                  <a:srgbClr val="000000"/>
                </a:solidFill>
                <a:latin typeface="Arial"/>
                <a:ea typeface="Arial"/>
                <a:cs typeface="Arial"/>
                <a:sym typeface="Arial"/>
              </a:rPr>
              <a:t> </a:t>
            </a:r>
            <a:r>
              <a:rPr lang="en" sz="1600" b="0" i="1" u="none" strike="noStrike" cap="none">
                <a:solidFill>
                  <a:schemeClr val="dk1"/>
                </a:solidFill>
                <a:latin typeface="Arial"/>
                <a:ea typeface="Arial"/>
                <a:cs typeface="Arial"/>
                <a:sym typeface="Arial"/>
              </a:rPr>
              <a:t>then</a:t>
            </a:r>
            <a:r>
              <a:rPr lang="en" sz="1600" b="0" i="1" u="none" strike="noStrike" cap="none">
                <a:solidFill>
                  <a:srgbClr val="000000"/>
                </a:solidFill>
                <a:latin typeface="Arial"/>
                <a:ea typeface="Arial"/>
                <a:cs typeface="Arial"/>
                <a:sym typeface="Arial"/>
              </a:rPr>
              <a:t> </a:t>
            </a:r>
            <a:r>
              <a:rPr lang="en" sz="1600" b="0" i="1" u="none" strike="noStrike" cap="none">
                <a:solidFill>
                  <a:srgbClr val="FF0000"/>
                </a:solidFill>
                <a:latin typeface="Arial"/>
                <a:ea typeface="Arial"/>
                <a:cs typeface="Arial"/>
                <a:sym typeface="Arial"/>
              </a:rPr>
              <a:t>the amount of plastic bottle recycling will increase on the River Ridge Academy campus. </a:t>
            </a:r>
          </a:p>
          <a:p>
            <a:pPr marL="0" marR="0" lvl="0" indent="0" algn="l" rtl="0">
              <a:lnSpc>
                <a:spcPct val="100000"/>
              </a:lnSpc>
              <a:spcBef>
                <a:spcPts val="600"/>
              </a:spcBef>
              <a:spcAft>
                <a:spcPts val="0"/>
              </a:spcAft>
              <a:buClr>
                <a:schemeClr val="dk1"/>
              </a:buClr>
              <a:buSzPct val="25000"/>
              <a:buFont typeface="Calibri"/>
              <a:buNone/>
            </a:pPr>
            <a:r>
              <a:rPr lang="en" sz="1600" b="0" i="0" u="none" strike="noStrike" cap="none">
                <a:solidFill>
                  <a:schemeClr val="dk1"/>
                </a:solidFill>
                <a:latin typeface="Calibri"/>
                <a:ea typeface="Calibri"/>
                <a:cs typeface="Calibri"/>
                <a:sym typeface="Calibri"/>
              </a:rPr>
              <a:t>Dependent Variable: </a:t>
            </a:r>
            <a:r>
              <a:rPr lang="en" sz="1600" b="0" i="1" u="none" strike="noStrike" cap="none">
                <a:solidFill>
                  <a:srgbClr val="0000FF"/>
                </a:solidFill>
                <a:latin typeface="Arial"/>
                <a:ea typeface="Arial"/>
                <a:cs typeface="Arial"/>
                <a:sym typeface="Arial"/>
              </a:rPr>
              <a:t>place plastic recycling centers in classrooms and common areas around the school</a:t>
            </a:r>
          </a:p>
          <a:p>
            <a:pPr marL="0" marR="0" lvl="0" indent="0" algn="l" rtl="0">
              <a:lnSpc>
                <a:spcPct val="100000"/>
              </a:lnSpc>
              <a:spcBef>
                <a:spcPts val="600"/>
              </a:spcBef>
              <a:spcAft>
                <a:spcPts val="0"/>
              </a:spcAft>
              <a:buClr>
                <a:schemeClr val="dk1"/>
              </a:buClr>
              <a:buSzPct val="25000"/>
              <a:buFont typeface="Calibri"/>
              <a:buNone/>
            </a:pPr>
            <a:r>
              <a:rPr lang="en" sz="1600" b="0" i="0" u="none" strike="noStrike" cap="none">
                <a:solidFill>
                  <a:schemeClr val="dk1"/>
                </a:solidFill>
                <a:latin typeface="Calibri"/>
                <a:ea typeface="Calibri"/>
                <a:cs typeface="Calibri"/>
                <a:sym typeface="Calibri"/>
              </a:rPr>
              <a:t>Independent Variable: </a:t>
            </a:r>
            <a:r>
              <a:rPr lang="en" sz="1600" b="0" i="1" u="none" strike="noStrike" cap="none">
                <a:solidFill>
                  <a:srgbClr val="FF0000"/>
                </a:solidFill>
                <a:latin typeface="Arial"/>
                <a:ea typeface="Arial"/>
                <a:cs typeface="Arial"/>
                <a:sym typeface="Arial"/>
              </a:rPr>
              <a:t>increase the amount of recycling of plastic bottles on our campus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056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CONTROL</a:t>
            </a:r>
          </a:p>
        </p:txBody>
      </p:sp>
      <p:sp>
        <p:nvSpPr>
          <p:cNvPr id="73" name="Shape 73"/>
          <p:cNvSpPr txBox="1">
            <a:spLocks noGrp="1"/>
          </p:cNvSpPr>
          <p:nvPr>
            <p:ph type="body" idx="1"/>
          </p:nvPr>
        </p:nvSpPr>
        <p:spPr>
          <a:xfrm>
            <a:off x="457200" y="1200150"/>
            <a:ext cx="8229600" cy="293014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000" b="0" i="0" u="none" strike="noStrike" cap="none">
                <a:solidFill>
                  <a:schemeClr val="dk1"/>
                </a:solidFill>
                <a:latin typeface="Arial"/>
                <a:ea typeface="Arial"/>
                <a:cs typeface="Arial"/>
                <a:sym typeface="Arial"/>
              </a:rPr>
              <a:t>In this experiment the Middle School of River Ridge Academy will be used as their recycling efforts are recorded once Recycling Centers are placed in their classrooms and “Awareness Campaigns” have begun.  </a:t>
            </a:r>
          </a:p>
          <a:p>
            <a:pPr marL="0" marR="0" lvl="0" indent="0" algn="l" rtl="0">
              <a:lnSpc>
                <a:spcPct val="100000"/>
              </a:lnSpc>
              <a:spcBef>
                <a:spcPts val="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2000" b="1" i="0" u="none" strike="noStrike" cap="none">
                <a:solidFill>
                  <a:srgbClr val="00B050"/>
                </a:solidFill>
                <a:latin typeface="Arial"/>
                <a:ea typeface="Arial"/>
                <a:cs typeface="Arial"/>
                <a:sym typeface="Arial"/>
              </a:rPr>
              <a:t>The 2</a:t>
            </a:r>
            <a:r>
              <a:rPr lang="en" sz="2000" b="1" i="0" u="none" strike="noStrike" cap="none" baseline="30000">
                <a:solidFill>
                  <a:srgbClr val="00B050"/>
                </a:solidFill>
                <a:latin typeface="Arial"/>
                <a:ea typeface="Arial"/>
                <a:cs typeface="Arial"/>
                <a:sym typeface="Arial"/>
              </a:rPr>
              <a:t>nd</a:t>
            </a:r>
            <a:r>
              <a:rPr lang="en" sz="2000" b="1" i="0" u="none" strike="noStrike" cap="none">
                <a:solidFill>
                  <a:srgbClr val="00B050"/>
                </a:solidFill>
                <a:latin typeface="Arial"/>
                <a:ea typeface="Arial"/>
                <a:cs typeface="Arial"/>
                <a:sym typeface="Arial"/>
              </a:rPr>
              <a:t> grade of River Ridge Academy will be used as the control </a:t>
            </a:r>
            <a:r>
              <a:rPr lang="en" sz="2000" b="0" i="0" u="none" strike="noStrike" cap="none">
                <a:solidFill>
                  <a:srgbClr val="00B050"/>
                </a:solidFill>
                <a:latin typeface="Arial"/>
                <a:ea typeface="Arial"/>
                <a:cs typeface="Arial"/>
                <a:sym typeface="Arial"/>
              </a:rPr>
              <a:t>for this experiment as they will be left on their own to recycle after the Awareness Campaigns are begun. </a:t>
            </a:r>
            <a:r>
              <a:rPr lang="en" sz="2000" b="0" i="0" u="none" strike="noStrike" cap="none">
                <a:solidFill>
                  <a:schemeClr val="dk1"/>
                </a:solidFill>
                <a:latin typeface="Arial"/>
                <a:ea typeface="Arial"/>
                <a:cs typeface="Arial"/>
                <a:sym typeface="Arial"/>
              </a:rPr>
              <a:t> No recycling centers will be placed in their classrooms.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094746" y="1857761"/>
            <a:ext cx="4251191" cy="83791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marante"/>
              <a:buNone/>
            </a:pPr>
            <a:r>
              <a:rPr lang="en" sz="2800" b="1" i="0" u="none" strike="noStrike" cap="none">
                <a:solidFill>
                  <a:srgbClr val="7030A0"/>
                </a:solidFill>
                <a:latin typeface="Amarante"/>
                <a:ea typeface="Amarante"/>
                <a:cs typeface="Amarante"/>
                <a:sym typeface="Amarante"/>
              </a:rPr>
              <a:t>RIVER RIDGE ACADEMY </a:t>
            </a:r>
            <a:br>
              <a:rPr lang="en" sz="2800" b="1" i="0" u="none" strike="noStrike" cap="none">
                <a:solidFill>
                  <a:srgbClr val="7030A0"/>
                </a:solidFill>
                <a:latin typeface="Amarante"/>
                <a:ea typeface="Amarante"/>
                <a:cs typeface="Amarante"/>
                <a:sym typeface="Amarante"/>
              </a:rPr>
            </a:br>
            <a:r>
              <a:rPr lang="en" sz="1600" b="0" i="0" u="none" strike="noStrike" cap="none">
                <a:solidFill>
                  <a:schemeClr val="dk1"/>
                </a:solidFill>
                <a:latin typeface="Calibri"/>
                <a:ea typeface="Calibri"/>
                <a:cs typeface="Calibri"/>
                <a:sym typeface="Calibri"/>
              </a:rPr>
              <a:t>PLASTIC WATER BOTTLE SURVEY</a:t>
            </a:r>
          </a:p>
        </p:txBody>
      </p:sp>
      <p:sp>
        <p:nvSpPr>
          <p:cNvPr id="79" name="Shape 79"/>
          <p:cNvSpPr txBox="1"/>
          <p:nvPr/>
        </p:nvSpPr>
        <p:spPr>
          <a:xfrm>
            <a:off x="537883" y="2972796"/>
            <a:ext cx="8125865" cy="17543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1.	Do you bring a disposable water bottle to school? (For example:  Dasani, Publix, Aquafina)  Yes or No</a:t>
            </a: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2.  	Do you normally throw your plastic water bottles in the trash?  Yes or No</a:t>
            </a: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3.  	Do you feel that recycling is important?  Yes or No</a:t>
            </a: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4.	Do you recycle?  Yes or No</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*If you do recycle, how often do you recycle your trash?</a:t>
            </a: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	Always		 Only when it is convenient/visible		Never</a:t>
            </a: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*If recycling was more convenient and readily available, would you do it?  </a:t>
            </a: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                                                                            Yes     or     No</a:t>
            </a:r>
          </a:p>
        </p:txBody>
      </p:sp>
      <p:pic>
        <p:nvPicPr>
          <p:cNvPr id="80" name="Shape 80"/>
          <p:cNvPicPr preferRelativeResize="0"/>
          <p:nvPr/>
        </p:nvPicPr>
        <p:blipFill rotWithShape="1">
          <a:blip r:embed="rId3">
            <a:alphaModFix/>
          </a:blip>
          <a:srcRect/>
          <a:stretch/>
        </p:blipFill>
        <p:spPr>
          <a:xfrm>
            <a:off x="1645665" y="1694156"/>
            <a:ext cx="1036062" cy="1001523"/>
          </a:xfrm>
          <a:prstGeom prst="rect">
            <a:avLst/>
          </a:prstGeom>
          <a:noFill/>
          <a:ln>
            <a:noFill/>
          </a:ln>
        </p:spPr>
      </p:pic>
      <p:sp>
        <p:nvSpPr>
          <p:cNvPr id="81" name="Shape 81"/>
          <p:cNvSpPr txBox="1"/>
          <p:nvPr/>
        </p:nvSpPr>
        <p:spPr>
          <a:xfrm>
            <a:off x="572462" y="335084"/>
            <a:ext cx="8056707"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libri"/>
              <a:buNone/>
            </a:pPr>
            <a:r>
              <a:rPr lang="en" sz="2400" b="1" i="0" u="none" strike="noStrike" cap="none">
                <a:solidFill>
                  <a:srgbClr val="00B050"/>
                </a:solidFill>
                <a:latin typeface="Calibri"/>
                <a:ea typeface="Calibri"/>
                <a:cs typeface="Calibri"/>
                <a:sym typeface="Calibri"/>
              </a:rPr>
              <a:t>MATERIALS NEEDED FOR A CLASSROOM SURVEY</a:t>
            </a:r>
          </a:p>
          <a:p>
            <a:pPr marL="0" marR="0" lvl="0" indent="0" algn="ctr" rtl="0">
              <a:lnSpc>
                <a:spcPct val="100000"/>
              </a:lnSpc>
              <a:spcBef>
                <a:spcPts val="0"/>
              </a:spcBef>
              <a:spcAft>
                <a:spcPts val="0"/>
              </a:spcAft>
              <a:buClr>
                <a:srgbClr val="00B050"/>
              </a:buClr>
              <a:buSzPct val="25000"/>
              <a:buFont typeface="Arial"/>
              <a:buNone/>
            </a:pPr>
            <a:r>
              <a:rPr lang="en" sz="1200" b="0" i="0" u="none" strike="noStrike" cap="none">
                <a:solidFill>
                  <a:srgbClr val="00B050"/>
                </a:solidFill>
                <a:latin typeface="Arial"/>
                <a:ea typeface="Arial"/>
                <a:cs typeface="Arial"/>
                <a:sym typeface="Arial"/>
              </a:rPr>
              <a:t>*Note:  Need the same number of surveys as people to be surveyed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517118" y="558941"/>
            <a:ext cx="8164285" cy="382296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Speak with the school principal or classroom teacher, find an event where the most students will be reached</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Meet to outline important facts that need to be included</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Create a dialog and assign parts to each team member</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Involve the audience by picking a “catchy song” or cheer</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Design and build props for the skit that explain the message (Use as many recycled/reused materials as possible)</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Ask a member of the community to join the presentation to add importance or interest</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PRACTICE, PRACTICE, PRACTICE</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Arrive early to make sure the stage is properly set </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When it is time to perform, make sure all performers speak slowly and clearly</a:t>
            </a:r>
          </a:p>
          <a:p>
            <a:pPr marL="0" marR="0" lvl="0" indent="0" algn="l" rtl="0">
              <a:lnSpc>
                <a:spcPct val="100000"/>
              </a:lnSpc>
              <a:spcBef>
                <a:spcPts val="0"/>
              </a:spcBef>
              <a:spcAft>
                <a:spcPts val="0"/>
              </a:spcAft>
              <a:buClr>
                <a:schemeClr val="dk1"/>
              </a:buClr>
              <a:buSzPct val="25000"/>
              <a:buFont typeface="Arial"/>
              <a:buNone/>
            </a:pPr>
            <a:r>
              <a:rPr lang="en" sz="1600" b="0" i="0" u="none" strike="noStrike" cap="none">
                <a:solidFill>
                  <a:schemeClr val="dk1"/>
                </a:solidFill>
                <a:latin typeface="Arial"/>
                <a:ea typeface="Arial"/>
                <a:cs typeface="Arial"/>
                <a:sym typeface="Arial"/>
              </a:rPr>
              <a:t>.  At the end, issue the challenge, bow and thank everyone for their time</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87" name="Shape 87"/>
          <p:cNvSpPr/>
          <p:nvPr/>
        </p:nvSpPr>
        <p:spPr>
          <a:xfrm>
            <a:off x="2009566" y="97277"/>
            <a:ext cx="4679199"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libri"/>
              <a:buNone/>
            </a:pPr>
            <a:r>
              <a:rPr lang="en" sz="2400" b="1" i="0" u="none" strike="noStrike" cap="none">
                <a:solidFill>
                  <a:srgbClr val="00B050"/>
                </a:solidFill>
                <a:latin typeface="Calibri"/>
                <a:ea typeface="Calibri"/>
                <a:cs typeface="Calibri"/>
                <a:sym typeface="Calibri"/>
              </a:rPr>
              <a:t>PREPARING AN EDUCATIONAL SKIT</a:t>
            </a:r>
          </a:p>
        </p:txBody>
      </p:sp>
      <p:pic>
        <p:nvPicPr>
          <p:cNvPr id="88" name="Shape 88"/>
          <p:cNvPicPr preferRelativeResize="0"/>
          <p:nvPr/>
        </p:nvPicPr>
        <p:blipFill rotWithShape="1">
          <a:blip r:embed="rId3">
            <a:alphaModFix/>
          </a:blip>
          <a:srcRect/>
          <a:stretch/>
        </p:blipFill>
        <p:spPr>
          <a:xfrm>
            <a:off x="1281025" y="3756671"/>
            <a:ext cx="1457082" cy="1086905"/>
          </a:xfrm>
          <a:prstGeom prst="rect">
            <a:avLst/>
          </a:prstGeom>
          <a:noFill/>
          <a:ln w="38100" cap="flat" cmpd="sng">
            <a:solidFill>
              <a:schemeClr val="dk1"/>
            </a:solidFill>
            <a:prstDash val="solid"/>
            <a:round/>
            <a:headEnd type="none" w="med" len="med"/>
            <a:tailEnd type="none" w="med" len="med"/>
          </a:ln>
        </p:spPr>
      </p:pic>
      <p:sp>
        <p:nvSpPr>
          <p:cNvPr id="89" name="Shape 89"/>
          <p:cNvSpPr txBox="1"/>
          <p:nvPr/>
        </p:nvSpPr>
        <p:spPr>
          <a:xfrm>
            <a:off x="3035030" y="3949430"/>
            <a:ext cx="3998067" cy="738664"/>
          </a:xfrm>
          <a:prstGeom prst="rect">
            <a:avLst/>
          </a:prstGeom>
          <a:no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Arial"/>
              <a:buNone/>
            </a:pPr>
            <a:r>
              <a:rPr lang="en" sz="1400" b="0" i="0" u="none" strike="noStrike" cap="none">
                <a:solidFill>
                  <a:srgbClr val="00B050"/>
                </a:solidFill>
                <a:latin typeface="Arial"/>
                <a:ea typeface="Arial"/>
                <a:cs typeface="Arial"/>
                <a:sym typeface="Arial"/>
              </a:rPr>
              <a:t>Beaufort County Waste mascot, Rerun joined us for our school wide Huddle to help with the importance of the “plastic recycling challenge”.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767783" y="3942141"/>
            <a:ext cx="666698" cy="475468"/>
          </a:xfrm>
          <a:prstGeom prst="rect">
            <a:avLst/>
          </a:prstGeom>
          <a:noFill/>
          <a:ln w="57150" cap="flat" cmpd="dbl">
            <a:solidFill>
              <a:srgbClr val="92D050"/>
            </a:solidFill>
            <a:prstDash val="solid"/>
            <a:round/>
            <a:headEnd type="none" w="med" len="med"/>
            <a:tailEnd type="none" w="med" len="med"/>
          </a:ln>
        </p:spPr>
      </p:pic>
      <p:sp>
        <p:nvSpPr>
          <p:cNvPr id="95" name="Shape 95"/>
          <p:cNvSpPr txBox="1">
            <a:spLocks noGrp="1"/>
          </p:cNvSpPr>
          <p:nvPr>
            <p:ph type="title"/>
          </p:nvPr>
        </p:nvSpPr>
        <p:spPr>
          <a:xfrm>
            <a:off x="664193" y="1573912"/>
            <a:ext cx="7241410" cy="1709893"/>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260" b="1" i="0" u="none" strike="noStrike" cap="none">
                <a:solidFill>
                  <a:schemeClr val="dk1"/>
                </a:solidFill>
                <a:latin typeface="Arial"/>
                <a:ea typeface="Arial"/>
                <a:cs typeface="Arial"/>
                <a:sym typeface="Arial"/>
              </a:rPr>
              <a:t>!!!!SHOCKERS!!!!</a:t>
            </a:r>
            <a:r>
              <a:rPr lang="en" sz="900" b="1" i="0" u="none" strike="noStrike" cap="none">
                <a:solidFill>
                  <a:schemeClr val="dk1"/>
                </a:solidFill>
                <a:latin typeface="Libre Baskerville"/>
                <a:ea typeface="Libre Baskerville"/>
                <a:cs typeface="Libre Baskerville"/>
                <a:sym typeface="Libre Baskerville"/>
              </a:rPr>
              <a:t/>
            </a:r>
            <a:br>
              <a:rPr lang="en" sz="900" b="1" i="0" u="none" strike="noStrike" cap="none">
                <a:solidFill>
                  <a:schemeClr val="dk1"/>
                </a:solidFill>
                <a:latin typeface="Libre Baskerville"/>
                <a:ea typeface="Libre Baskerville"/>
                <a:cs typeface="Libre Baskerville"/>
                <a:sym typeface="Libre Baskerville"/>
              </a:rPr>
            </a:br>
            <a:r>
              <a:rPr lang="en" sz="900" b="1" i="0" u="none" strike="noStrike" cap="none">
                <a:solidFill>
                  <a:schemeClr val="dk1"/>
                </a:solidFill>
                <a:latin typeface="Libre Baskerville"/>
                <a:ea typeface="Libre Baskerville"/>
                <a:cs typeface="Libre Baskerville"/>
                <a:sym typeface="Libre Baskerville"/>
              </a:rPr>
              <a:t/>
            </a:r>
            <a:br>
              <a:rPr lang="en" sz="900" b="1" i="0" u="none" strike="noStrike" cap="none">
                <a:solidFill>
                  <a:schemeClr val="dk1"/>
                </a:solidFill>
                <a:latin typeface="Libre Baskerville"/>
                <a:ea typeface="Libre Baskerville"/>
                <a:cs typeface="Libre Baskerville"/>
                <a:sym typeface="Libre Baskerville"/>
              </a:rPr>
            </a:br>
            <a:r>
              <a:rPr lang="en" sz="810" b="1" i="0" u="none" strike="noStrike" cap="none">
                <a:solidFill>
                  <a:srgbClr val="7030A0"/>
                </a:solidFill>
                <a:latin typeface="Arial"/>
                <a:ea typeface="Arial"/>
                <a:cs typeface="Arial"/>
                <a:sym typeface="Arial"/>
              </a:rPr>
              <a:t>FACT 1:  1,500 bottles of water are consumed every second.</a:t>
            </a:r>
            <a:br>
              <a:rPr lang="en" sz="810" b="1" i="0" u="none" strike="noStrike" cap="none">
                <a:solidFill>
                  <a:srgbClr val="7030A0"/>
                </a:solidFill>
                <a:latin typeface="Arial"/>
                <a:ea typeface="Arial"/>
                <a:cs typeface="Arial"/>
                <a:sym typeface="Arial"/>
              </a:rPr>
            </a:br>
            <a:r>
              <a:rPr lang="en" sz="810" b="1" i="0" u="none" strike="noStrike" cap="none">
                <a:solidFill>
                  <a:schemeClr val="dk1"/>
                </a:solidFill>
                <a:latin typeface="Arial"/>
                <a:ea typeface="Arial"/>
                <a:cs typeface="Arial"/>
                <a:sym typeface="Arial"/>
              </a:rPr>
              <a:t>FACT 2:  Every day the United States uses 90,000 feet of paper.</a:t>
            </a:r>
            <a:br>
              <a:rPr lang="en" sz="810" b="1" i="0" u="none" strike="noStrike" cap="none">
                <a:solidFill>
                  <a:schemeClr val="dk1"/>
                </a:solidFill>
                <a:latin typeface="Arial"/>
                <a:ea typeface="Arial"/>
                <a:cs typeface="Arial"/>
                <a:sym typeface="Arial"/>
              </a:rPr>
            </a:br>
            <a:r>
              <a:rPr lang="en" sz="810" b="1" i="0" u="none" strike="noStrike" cap="none">
                <a:solidFill>
                  <a:srgbClr val="7030A0"/>
                </a:solidFill>
                <a:latin typeface="Arial"/>
                <a:ea typeface="Arial"/>
                <a:cs typeface="Arial"/>
                <a:sym typeface="Arial"/>
              </a:rPr>
              <a:t>FACT 3:  17,000,000 barrels of oil are used to produce water bottles ever year.  That would heat and cool 190,000 homes and fuel 1,000,000 cars for 1 year.</a:t>
            </a:r>
            <a:br>
              <a:rPr lang="en" sz="810" b="1" i="0" u="none" strike="noStrike" cap="none">
                <a:solidFill>
                  <a:srgbClr val="7030A0"/>
                </a:solidFill>
                <a:latin typeface="Arial"/>
                <a:ea typeface="Arial"/>
                <a:cs typeface="Arial"/>
                <a:sym typeface="Arial"/>
              </a:rPr>
            </a:br>
            <a:r>
              <a:rPr lang="en" sz="810" b="1" i="0" u="none" strike="noStrike" cap="none">
                <a:solidFill>
                  <a:schemeClr val="dk1"/>
                </a:solidFill>
                <a:latin typeface="Arial"/>
                <a:ea typeface="Arial"/>
                <a:cs typeface="Arial"/>
                <a:sym typeface="Arial"/>
              </a:rPr>
              <a:t>FACT 4:  If all our newspaper was recycled we would save 250M trees per year.</a:t>
            </a:r>
            <a:br>
              <a:rPr lang="en" sz="810" b="1" i="0" u="none" strike="noStrike" cap="none">
                <a:solidFill>
                  <a:schemeClr val="dk1"/>
                </a:solidFill>
                <a:latin typeface="Arial"/>
                <a:ea typeface="Arial"/>
                <a:cs typeface="Arial"/>
                <a:sym typeface="Arial"/>
              </a:rPr>
            </a:br>
            <a:r>
              <a:rPr lang="en" sz="810" b="1" i="0" u="none" strike="noStrike" cap="none">
                <a:solidFill>
                  <a:srgbClr val="7030A0"/>
                </a:solidFill>
                <a:latin typeface="Arial"/>
                <a:ea typeface="Arial"/>
                <a:cs typeface="Arial"/>
                <a:sym typeface="Arial"/>
              </a:rPr>
              <a:t>FACT 5:  If you lined up all the water bottles that are not in recycled in 1 day you could go from San Francisco, CA to New York City and back.  That totals 5,127.6 miles!  That’s over 1,868,506.4 miles per year!</a:t>
            </a:r>
            <a:br>
              <a:rPr lang="en" sz="810" b="1" i="0" u="none" strike="noStrike" cap="none">
                <a:solidFill>
                  <a:srgbClr val="7030A0"/>
                </a:solidFill>
                <a:latin typeface="Arial"/>
                <a:ea typeface="Arial"/>
                <a:cs typeface="Arial"/>
                <a:sym typeface="Arial"/>
              </a:rPr>
            </a:br>
            <a:r>
              <a:rPr lang="en" sz="810" b="1" i="0" u="none" strike="noStrike" cap="none">
                <a:solidFill>
                  <a:schemeClr val="dk1"/>
                </a:solidFill>
                <a:latin typeface="Arial"/>
                <a:ea typeface="Arial"/>
                <a:cs typeface="Arial"/>
                <a:sym typeface="Arial"/>
              </a:rPr>
              <a:t>FACT 6:  2B trees are used each year to produce paper products in the United States.  That means each year RRA uses 7,000 trees and you personally use 7 trees.</a:t>
            </a:r>
            <a:br>
              <a:rPr lang="en" sz="810" b="1" i="0" u="none" strike="noStrike" cap="none">
                <a:solidFill>
                  <a:schemeClr val="dk1"/>
                </a:solidFill>
                <a:latin typeface="Arial"/>
                <a:ea typeface="Arial"/>
                <a:cs typeface="Arial"/>
                <a:sym typeface="Arial"/>
              </a:rPr>
            </a:br>
            <a:r>
              <a:rPr lang="en" sz="810" b="1" i="0" u="none" strike="noStrike" cap="none">
                <a:solidFill>
                  <a:srgbClr val="7030A0"/>
                </a:solidFill>
                <a:latin typeface="Arial"/>
                <a:ea typeface="Arial"/>
                <a:cs typeface="Arial"/>
                <a:sym typeface="Arial"/>
              </a:rPr>
              <a:t>FACT 7:  It takes about 6 decades or 60 years for a water bottle to decompose in the landfill.  </a:t>
            </a:r>
            <a:r>
              <a:rPr lang="en" sz="810" b="1" i="0" u="none" strike="noStrike" cap="none">
                <a:solidFill>
                  <a:schemeClr val="dk1"/>
                </a:solidFill>
                <a:latin typeface="Arial"/>
                <a:ea typeface="Arial"/>
                <a:cs typeface="Arial"/>
                <a:sym typeface="Arial"/>
              </a:rPr>
              <a:t/>
            </a:r>
            <a:br>
              <a:rPr lang="en" sz="810" b="1" i="0" u="none" strike="noStrike" cap="none">
                <a:solidFill>
                  <a:schemeClr val="dk1"/>
                </a:solidFill>
                <a:latin typeface="Arial"/>
                <a:ea typeface="Arial"/>
                <a:cs typeface="Arial"/>
                <a:sym typeface="Arial"/>
              </a:rPr>
            </a:br>
            <a:r>
              <a:rPr lang="en" sz="810" b="1" i="0" u="none" strike="noStrike" cap="none">
                <a:solidFill>
                  <a:schemeClr val="dk1"/>
                </a:solidFill>
                <a:latin typeface="Arial"/>
                <a:ea typeface="Arial"/>
                <a:cs typeface="Arial"/>
                <a:sym typeface="Arial"/>
              </a:rPr>
              <a:t>FACT 8:  Each person in the United States uses about 680 pounds of paper per year.</a:t>
            </a:r>
          </a:p>
        </p:txBody>
      </p:sp>
      <p:sp>
        <p:nvSpPr>
          <p:cNvPr id="96" name="Shape 96"/>
          <p:cNvSpPr txBox="1"/>
          <p:nvPr/>
        </p:nvSpPr>
        <p:spPr>
          <a:xfrm>
            <a:off x="664193" y="4510148"/>
            <a:ext cx="589635" cy="415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700" b="0" i="0" u="none" strike="noStrike" cap="none">
                <a:solidFill>
                  <a:srgbClr val="000000"/>
                </a:solidFill>
                <a:latin typeface="Arial"/>
                <a:ea typeface="Arial"/>
                <a:cs typeface="Arial"/>
                <a:sym typeface="Arial"/>
              </a:rPr>
              <a:t>Old School Papers</a:t>
            </a:r>
          </a:p>
        </p:txBody>
      </p:sp>
      <p:pic>
        <p:nvPicPr>
          <p:cNvPr id="97" name="Shape 97"/>
          <p:cNvPicPr preferRelativeResize="0"/>
          <p:nvPr/>
        </p:nvPicPr>
        <p:blipFill rotWithShape="1">
          <a:blip r:embed="rId4">
            <a:alphaModFix/>
          </a:blip>
          <a:srcRect/>
          <a:stretch/>
        </p:blipFill>
        <p:spPr>
          <a:xfrm>
            <a:off x="1700147" y="3902200"/>
            <a:ext cx="733953" cy="489541"/>
          </a:xfrm>
          <a:prstGeom prst="rect">
            <a:avLst/>
          </a:prstGeom>
          <a:noFill/>
          <a:ln w="38100" cap="flat" cmpd="sng">
            <a:solidFill>
              <a:srgbClr val="92D050"/>
            </a:solidFill>
            <a:prstDash val="solid"/>
            <a:round/>
            <a:headEnd type="none" w="med" len="med"/>
            <a:tailEnd type="none" w="med" len="med"/>
          </a:ln>
        </p:spPr>
      </p:pic>
      <p:pic>
        <p:nvPicPr>
          <p:cNvPr id="98" name="Shape 98"/>
          <p:cNvPicPr preferRelativeResize="0"/>
          <p:nvPr/>
        </p:nvPicPr>
        <p:blipFill rotWithShape="1">
          <a:blip r:embed="rId5">
            <a:alphaModFix/>
          </a:blip>
          <a:srcRect/>
          <a:stretch/>
        </p:blipFill>
        <p:spPr>
          <a:xfrm>
            <a:off x="4905258" y="3913662"/>
            <a:ext cx="847900" cy="555352"/>
          </a:xfrm>
          <a:prstGeom prst="rect">
            <a:avLst/>
          </a:prstGeom>
          <a:noFill/>
          <a:ln w="38100" cap="flat" cmpd="sng">
            <a:solidFill>
              <a:srgbClr val="BBD187"/>
            </a:solidFill>
            <a:prstDash val="solid"/>
            <a:round/>
            <a:headEnd type="none" w="med" len="med"/>
            <a:tailEnd type="none" w="med" len="med"/>
          </a:ln>
        </p:spPr>
      </p:pic>
      <p:pic>
        <p:nvPicPr>
          <p:cNvPr id="99" name="Shape 99"/>
          <p:cNvPicPr preferRelativeResize="0"/>
          <p:nvPr/>
        </p:nvPicPr>
        <p:blipFill rotWithShape="1">
          <a:blip r:embed="rId6">
            <a:alphaModFix/>
          </a:blip>
          <a:srcRect/>
          <a:stretch/>
        </p:blipFill>
        <p:spPr>
          <a:xfrm>
            <a:off x="2674083" y="3905571"/>
            <a:ext cx="971864" cy="486170"/>
          </a:xfrm>
          <a:prstGeom prst="rect">
            <a:avLst/>
          </a:prstGeom>
          <a:noFill/>
          <a:ln w="38100" cap="flat" cmpd="sng">
            <a:solidFill>
              <a:srgbClr val="999999"/>
            </a:solidFill>
            <a:prstDash val="solid"/>
            <a:round/>
            <a:headEnd type="none" w="med" len="med"/>
            <a:tailEnd type="none" w="med" len="med"/>
          </a:ln>
        </p:spPr>
      </p:pic>
      <p:pic>
        <p:nvPicPr>
          <p:cNvPr id="100" name="Shape 100"/>
          <p:cNvPicPr preferRelativeResize="0"/>
          <p:nvPr/>
        </p:nvPicPr>
        <p:blipFill rotWithShape="1">
          <a:blip r:embed="rId7">
            <a:alphaModFix/>
          </a:blip>
          <a:srcRect/>
          <a:stretch/>
        </p:blipFill>
        <p:spPr>
          <a:xfrm>
            <a:off x="3962455" y="3902200"/>
            <a:ext cx="570289" cy="555352"/>
          </a:xfrm>
          <a:prstGeom prst="rect">
            <a:avLst/>
          </a:prstGeom>
          <a:noFill/>
          <a:ln w="38100" cap="flat" cmpd="sng">
            <a:solidFill>
              <a:srgbClr val="999999"/>
            </a:solidFill>
            <a:prstDash val="solid"/>
            <a:round/>
            <a:headEnd type="none" w="med" len="med"/>
            <a:tailEnd type="none" w="med" len="med"/>
          </a:ln>
        </p:spPr>
      </p:pic>
      <p:pic>
        <p:nvPicPr>
          <p:cNvPr id="101" name="Shape 101"/>
          <p:cNvPicPr preferRelativeResize="0"/>
          <p:nvPr/>
        </p:nvPicPr>
        <p:blipFill rotWithShape="1">
          <a:blip r:embed="rId8">
            <a:alphaModFix/>
          </a:blip>
          <a:srcRect/>
          <a:stretch/>
        </p:blipFill>
        <p:spPr>
          <a:xfrm>
            <a:off x="6105694" y="3902200"/>
            <a:ext cx="602652" cy="598701"/>
          </a:xfrm>
          <a:prstGeom prst="rect">
            <a:avLst/>
          </a:prstGeom>
          <a:noFill/>
          <a:ln w="38100" cap="flat" cmpd="sng">
            <a:solidFill>
              <a:srgbClr val="92D050"/>
            </a:solidFill>
            <a:prstDash val="solid"/>
            <a:round/>
            <a:headEnd type="none" w="med" len="med"/>
            <a:tailEnd type="none" w="med" len="med"/>
          </a:ln>
        </p:spPr>
      </p:pic>
      <p:sp>
        <p:nvSpPr>
          <p:cNvPr id="102" name="Shape 102"/>
          <p:cNvSpPr txBox="1"/>
          <p:nvPr/>
        </p:nvSpPr>
        <p:spPr>
          <a:xfrm>
            <a:off x="6100696" y="4604798"/>
            <a:ext cx="806935"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700" b="0" i="0" u="none" strike="noStrike" cap="none">
                <a:solidFill>
                  <a:srgbClr val="000000"/>
                </a:solidFill>
                <a:latin typeface="Arial"/>
                <a:ea typeface="Arial"/>
                <a:cs typeface="Arial"/>
                <a:sym typeface="Arial"/>
              </a:rPr>
              <a:t>Plastic Water Bottles</a:t>
            </a:r>
          </a:p>
        </p:txBody>
      </p:sp>
      <p:sp>
        <p:nvSpPr>
          <p:cNvPr id="103" name="Shape 103"/>
          <p:cNvSpPr txBox="1"/>
          <p:nvPr/>
        </p:nvSpPr>
        <p:spPr>
          <a:xfrm>
            <a:off x="3937478" y="4541885"/>
            <a:ext cx="62024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700" b="0" i="0" u="none" strike="noStrike" cap="none">
                <a:solidFill>
                  <a:srgbClr val="000000"/>
                </a:solidFill>
                <a:latin typeface="Arial"/>
                <a:ea typeface="Arial"/>
                <a:cs typeface="Arial"/>
                <a:sym typeface="Arial"/>
              </a:rPr>
              <a:t>Juice Pouch</a:t>
            </a:r>
          </a:p>
        </p:txBody>
      </p:sp>
      <p:sp>
        <p:nvSpPr>
          <p:cNvPr id="104" name="Shape 104"/>
          <p:cNvSpPr txBox="1"/>
          <p:nvPr/>
        </p:nvSpPr>
        <p:spPr>
          <a:xfrm>
            <a:off x="2831575" y="4541885"/>
            <a:ext cx="80999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700" b="0" i="0" u="none" strike="noStrike" cap="none">
                <a:solidFill>
                  <a:srgbClr val="000000"/>
                </a:solidFill>
                <a:latin typeface="Arial"/>
                <a:ea typeface="Arial"/>
                <a:cs typeface="Arial"/>
                <a:sym typeface="Arial"/>
              </a:rPr>
              <a:t>Plastic Grocery Bag</a:t>
            </a:r>
          </a:p>
        </p:txBody>
      </p:sp>
      <p:sp>
        <p:nvSpPr>
          <p:cNvPr id="105" name="Shape 105"/>
          <p:cNvSpPr txBox="1"/>
          <p:nvPr/>
        </p:nvSpPr>
        <p:spPr>
          <a:xfrm>
            <a:off x="1762011" y="4527807"/>
            <a:ext cx="676952"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700" b="0" i="0" u="none" strike="noStrike" cap="none">
                <a:solidFill>
                  <a:srgbClr val="000000"/>
                </a:solidFill>
                <a:latin typeface="Arial"/>
                <a:ea typeface="Arial"/>
                <a:cs typeface="Arial"/>
                <a:sym typeface="Arial"/>
              </a:rPr>
              <a:t>Campaign Posters</a:t>
            </a:r>
          </a:p>
        </p:txBody>
      </p:sp>
      <p:sp>
        <p:nvSpPr>
          <p:cNvPr id="106" name="Shape 106"/>
          <p:cNvSpPr txBox="1"/>
          <p:nvPr/>
        </p:nvSpPr>
        <p:spPr>
          <a:xfrm>
            <a:off x="4809176" y="4604798"/>
            <a:ext cx="1040064" cy="2000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700" b="0" i="0" u="none" strike="noStrike" cap="none">
                <a:solidFill>
                  <a:srgbClr val="000000"/>
                </a:solidFill>
                <a:latin typeface="Arial"/>
                <a:ea typeface="Arial"/>
                <a:cs typeface="Arial"/>
                <a:sym typeface="Arial"/>
              </a:rPr>
              <a:t>Plastic Sandwich Bag</a:t>
            </a:r>
          </a:p>
        </p:txBody>
      </p:sp>
      <p:sp>
        <p:nvSpPr>
          <p:cNvPr id="107" name="Shape 107"/>
          <p:cNvSpPr txBox="1"/>
          <p:nvPr/>
        </p:nvSpPr>
        <p:spPr>
          <a:xfrm>
            <a:off x="669708" y="1192250"/>
            <a:ext cx="865761" cy="307777"/>
          </a:xfrm>
          <a:prstGeom prst="rect">
            <a:avLst/>
          </a:prstGeom>
          <a:noFill/>
          <a:ln w="1905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Slide #1</a:t>
            </a:r>
          </a:p>
        </p:txBody>
      </p:sp>
      <p:sp>
        <p:nvSpPr>
          <p:cNvPr id="108" name="Shape 108"/>
          <p:cNvSpPr txBox="1"/>
          <p:nvPr/>
        </p:nvSpPr>
        <p:spPr>
          <a:xfrm>
            <a:off x="744225" y="3410917"/>
            <a:ext cx="1354120" cy="276998"/>
          </a:xfrm>
          <a:prstGeom prst="rect">
            <a:avLst/>
          </a:prstGeom>
          <a:noFill/>
          <a:ln w="1905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Slide #2</a:t>
            </a:r>
          </a:p>
        </p:txBody>
      </p:sp>
      <p:sp>
        <p:nvSpPr>
          <p:cNvPr id="109" name="Shape 109"/>
          <p:cNvSpPr txBox="1"/>
          <p:nvPr/>
        </p:nvSpPr>
        <p:spPr>
          <a:xfrm>
            <a:off x="3118226" y="272703"/>
            <a:ext cx="3252149" cy="830996"/>
          </a:xfrm>
          <a:prstGeom prst="rect">
            <a:avLst/>
          </a:prstGeom>
          <a:no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Arial"/>
              <a:buNone/>
            </a:pPr>
            <a:r>
              <a:rPr lang="en" sz="2400" b="1" i="0" u="none" strike="noStrike" cap="none">
                <a:solidFill>
                  <a:srgbClr val="00B050"/>
                </a:solidFill>
                <a:latin typeface="Arial"/>
                <a:ea typeface="Arial"/>
                <a:cs typeface="Arial"/>
                <a:sym typeface="Arial"/>
              </a:rPr>
              <a:t>EDUCATIONAL SKIT</a:t>
            </a:r>
          </a:p>
          <a:p>
            <a:pPr marL="0" marR="0" lvl="0" indent="0" algn="ctr" rtl="0">
              <a:lnSpc>
                <a:spcPct val="100000"/>
              </a:lnSpc>
              <a:spcBef>
                <a:spcPts val="0"/>
              </a:spcBef>
              <a:spcAft>
                <a:spcPts val="0"/>
              </a:spcAft>
              <a:buClr>
                <a:srgbClr val="00B050"/>
              </a:buClr>
              <a:buSzPct val="25000"/>
              <a:buFont typeface="Arial"/>
              <a:buNone/>
            </a:pPr>
            <a:r>
              <a:rPr lang="en" sz="2400" b="1" i="0" u="none" strike="noStrike" cap="none">
                <a:solidFill>
                  <a:srgbClr val="00B050"/>
                </a:solidFill>
                <a:latin typeface="Arial"/>
                <a:ea typeface="Arial"/>
                <a:cs typeface="Arial"/>
                <a:sym typeface="Arial"/>
              </a:rPr>
              <a:t>SAMPLE SCRIPT</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3049</Words>
  <Application>Microsoft Office PowerPoint</Application>
  <PresentationFormat>On-screen Show (16:9)</PresentationFormat>
  <Paragraphs>222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Amarante</vt:lpstr>
      <vt:lpstr>Arial</vt:lpstr>
      <vt:lpstr>Cambria</vt:lpstr>
      <vt:lpstr>Noto Sans Symbols</vt:lpstr>
      <vt:lpstr>Libre Baskerville</vt:lpstr>
      <vt:lpstr>Calibri</vt:lpstr>
      <vt:lpstr>simple-light</vt:lpstr>
      <vt:lpstr>Waste Not, Want Not What it takes to effectively create an affective Plastics Recycling Program in your school ultimately increasing the use of refillable water bottles.</vt:lpstr>
      <vt:lpstr>INTRODUCTION</vt:lpstr>
      <vt:lpstr>BACKGROUND RESEARCH</vt:lpstr>
      <vt:lpstr>BACKGROUND RESEARCH (Cont.)</vt:lpstr>
      <vt:lpstr>HYPOTHESIS</vt:lpstr>
      <vt:lpstr>CONTROL</vt:lpstr>
      <vt:lpstr>RIVER RIDGE ACADEMY  PLASTIC WATER BOTTLE SURVEY</vt:lpstr>
      <vt:lpstr>PowerPoint Presentation</vt:lpstr>
      <vt:lpstr>!!!!SHOCKERS!!!!  FACT 1:  1,500 bottles of water are consumed every second. FACT 2:  Every day the United States uses 90,000 feet of paper. FACT 3:  17,000,000 barrels of oil are used to produce water bottles ever year.  That would heat and cool 190,000 homes and fuel 1,000,000 cars for 1 year. FACT 4:  If all our newspaper was recycled we would save 250M trees per year. FACT 5:  If you lined up all the water bottles that are not in recycled in 1 day you could go from San Francisco, CA to New York City and back.  That totals 5,127.6 miles!  That’s over 1,868,506.4 miles per year! FACT 6:  2B trees are used each year to produce paper products in the United States.  That means each year RRA uses 7,000 trees and you personally use 7 trees. FACT 7:  It takes about 6 decades or 60 years for a water bottle to decompose in the landfill.   FACT 8:  Each person in the United States uses about 680 pounds of paper per year.</vt:lpstr>
      <vt:lpstr>RAIDER CHALLENGE</vt:lpstr>
      <vt:lpstr>MATERIALS NEEDED FOR CLASSROOM RECYCLE CENTER</vt:lpstr>
      <vt:lpstr>MATERIALS FOR  COMMON AREA RECYCLING CENTER </vt:lpstr>
      <vt:lpstr>RIVER RIDGE RAIDERS RECYCLE</vt:lpstr>
      <vt:lpstr>MATERIALS NEEDED TO CREATE POSTERS</vt:lpstr>
      <vt:lpstr> REUSABLE WATER BOTTLE AWARENESS POSTER CAMPAIGN</vt:lpstr>
      <vt:lpstr>HOW TO INVOLVE THE COMMUNITY</vt:lpstr>
      <vt:lpstr>AGENDA USED FOR PUBLIX MEETING</vt:lpstr>
      <vt:lpstr>    METHODS/PROCEDURES FOR CONDUCTING EXPERIMENT</vt:lpstr>
      <vt:lpstr>PowerPoint Presentation</vt:lpstr>
      <vt:lpstr>RECYCLING AFTER CLASSROOM CENTERS WERE PUT IN PLACE</vt:lpstr>
      <vt:lpstr>FROM 13 TO 386 IN 60 DAYS!!!</vt:lpstr>
      <vt:lpstr>  ARE REUSABLE WATER BOTTLES CATCHING ON?   YES THEY ARE</vt:lpstr>
      <vt:lpstr>CONCLUSION</vt:lpstr>
      <vt:lpstr>Community Awareness Recordings</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Not, Want Not What it takes to effectively create an affective Plastics Recycling Program in your school ultimately increasing the use of refillable water bottles.</dc:title>
  <dc:creator>Payne, Chandra C</dc:creator>
  <cp:lastModifiedBy>Payne, Chandra C</cp:lastModifiedBy>
  <cp:revision>1</cp:revision>
  <dcterms:modified xsi:type="dcterms:W3CDTF">2016-03-08T20:37:42Z</dcterms:modified>
</cp:coreProperties>
</file>